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3687" r:id="rId2"/>
  </p:sldMasterIdLst>
  <p:notesMasterIdLst>
    <p:notesMasterId r:id="rId3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9" r:id="rId15"/>
    <p:sldId id="270" r:id="rId16"/>
    <p:sldId id="271" r:id="rId17"/>
    <p:sldId id="274" r:id="rId18"/>
    <p:sldId id="275" r:id="rId19"/>
    <p:sldId id="292" r:id="rId20"/>
    <p:sldId id="276" r:id="rId21"/>
    <p:sldId id="277" r:id="rId22"/>
    <p:sldId id="278" r:id="rId23"/>
    <p:sldId id="280" r:id="rId24"/>
    <p:sldId id="281" r:id="rId25"/>
    <p:sldId id="282" r:id="rId26"/>
    <p:sldId id="283" r:id="rId27"/>
    <p:sldId id="285" r:id="rId28"/>
    <p:sldId id="286" r:id="rId29"/>
    <p:sldId id="293" r:id="rId30"/>
    <p:sldId id="294" r:id="rId31"/>
    <p:sldId id="287" r:id="rId32"/>
    <p:sldId id="288" r:id="rId33"/>
    <p:sldId id="289" r:id="rId34"/>
    <p:sldId id="290" r:id="rId35"/>
    <p:sldId id="291" r:id="rId36"/>
  </p:sldIdLst>
  <p:sldSz cx="9144000" cy="5143500" type="screen16x9"/>
  <p:notesSz cx="6858000" cy="9144000"/>
  <p:embeddedFontLst>
    <p:embeddedFont>
      <p:font typeface="Open Sans" charset="0"/>
      <p:regular r:id="rId38"/>
      <p:bold r:id="rId39"/>
      <p:italic r:id="rId40"/>
      <p:boldItalic r:id="rId41"/>
    </p:embeddedFont>
    <p:embeddedFont>
      <p:font typeface="Calibri" pitchFamily="34" charset="0"/>
      <p:regular r:id="rId42"/>
      <p:bold r:id="rId43"/>
      <p:italic r:id="rId44"/>
      <p:boldItalic r:id="rId45"/>
    </p:embeddedFont>
    <p:embeddedFont>
      <p:font typeface="Open Sans SemiBold" charset="0"/>
      <p:regular r:id="rId46"/>
      <p:bold r:id="rId47"/>
      <p:italic r:id="rId48"/>
      <p:boldItalic r:id="rId49"/>
    </p:embeddedFont>
    <p:embeddedFont>
      <p:font typeface="Google Sans Medium"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362" autoAdjust="0"/>
  </p:normalViewPr>
  <p:slideViewPr>
    <p:cSldViewPr snapToGrid="0">
      <p:cViewPr varScale="1">
        <p:scale>
          <a:sx n="76" d="100"/>
          <a:sy n="76" d="100"/>
        </p:scale>
        <p:origin x="-924" y="-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4163096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f814f818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f814f818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08814e866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08814e86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814f818c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f814f818c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cd03e5b752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cd03e5b75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814f818cb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814f818c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f814f818c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f814f818c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814f818c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814f818c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h</a:t>
            </a:r>
            <a:r>
              <a:rPr lang="id-ID" dirty="0" smtClean="0">
                <a:solidFill>
                  <a:schemeClr val="accent1"/>
                </a:solidFill>
              </a:rPr>
              <a:t>ttps://whimsical.com/terabus-U6L3T356KSAcKB8EgxjTKW</a:t>
            </a:r>
            <a:endParaRPr dirty="0">
              <a:solidFill>
                <a:schemeClr val="accent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f814f818cb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f814f818cb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d800de29c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https://www.figma.com/file/JBP6EcqyOPfPj86jT5oBJa/TeraBus?type=design&amp;node-id=0%3A1&amp;t=CVch8m12oqNELJkB-1 </a:t>
            </a:r>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cd03e5b75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cd03e5b75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f814f818c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f814f818c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f814f818cb_0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f814f818cb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814f818cb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f814f818cb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f814f818cb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f814f818cb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f814f818cb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f814f818cb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f814f818cb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f814f818cb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f814f818cb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f814f818cb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cd03e5b75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d03e5b75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d03e5b75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ced80ebc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cd03e5b752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cd03e5b75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cd03e5b752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avy"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F43F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59E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10B9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iolet">
  <p:cSld name="BLANK_1_1_1_1">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8B5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urqois">
  <p:cSld name="BLANK_1_1_1_1_1">
    <p:spTree>
      <p:nvGrpSpPr>
        <p:cNvPr id="1" name="Shape 72"/>
        <p:cNvGrpSpPr/>
        <p:nvPr/>
      </p:nvGrpSpPr>
      <p:grpSpPr>
        <a:xfrm>
          <a:off x="0" y="0"/>
          <a:ext cx="0" cy="0"/>
          <a:chOff x="0" y="0"/>
          <a:chExt cx="0" cy="0"/>
        </a:xfrm>
      </p:grpSpPr>
      <p:sp>
        <p:nvSpPr>
          <p:cNvPr id="73" name="Google Shape;7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20"/>
          <p:cNvSpPr/>
          <p:nvPr/>
        </p:nvSpPr>
        <p:spPr>
          <a:xfrm>
            <a:off x="0" y="329125"/>
            <a:ext cx="69300" cy="753000"/>
          </a:xfrm>
          <a:prstGeom prst="rect">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9"/>
        <p:cNvGrpSpPr/>
        <p:nvPr/>
      </p:nvGrpSpPr>
      <p:grpSpPr>
        <a:xfrm>
          <a:off x="0" y="0"/>
          <a:ext cx="0" cy="0"/>
          <a:chOff x="0" y="0"/>
          <a:chExt cx="0" cy="0"/>
        </a:xfrm>
      </p:grpSpPr>
      <p:sp>
        <p:nvSpPr>
          <p:cNvPr id="80" name="Google Shape;80;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1" name="Google Shape;81;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2"/>
        <p:cNvGrpSpPr/>
        <p:nvPr/>
      </p:nvGrpSpPr>
      <p:grpSpPr>
        <a:xfrm>
          <a:off x="0" y="0"/>
          <a:ext cx="0" cy="0"/>
          <a:chOff x="0" y="0"/>
          <a:chExt cx="0" cy="0"/>
        </a:xfrm>
      </p:grpSpPr>
      <p:sp>
        <p:nvSpPr>
          <p:cNvPr id="83" name="Google Shape;83;p2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8" name="Google Shape;8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9"/>
        <p:cNvGrpSpPr/>
        <p:nvPr/>
      </p:nvGrpSpPr>
      <p:grpSpPr>
        <a:xfrm>
          <a:off x="0" y="0"/>
          <a:ext cx="0" cy="0"/>
          <a:chOff x="0" y="0"/>
          <a:chExt cx="0" cy="0"/>
        </a:xfrm>
      </p:grpSpPr>
      <p:sp>
        <p:nvSpPr>
          <p:cNvPr id="90" name="Google Shape;9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2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2" name="Google Shape;92;p2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3" name="Google Shape;9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9" name="Google Shape;99;p2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0" name="Google Shape;10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1"/>
        <p:cNvGrpSpPr/>
        <p:nvPr/>
      </p:nvGrpSpPr>
      <p:grpSpPr>
        <a:xfrm>
          <a:off x="0" y="0"/>
          <a:ext cx="0" cy="0"/>
          <a:chOff x="0" y="0"/>
          <a:chExt cx="0" cy="0"/>
        </a:xfrm>
      </p:grpSpPr>
      <p:sp>
        <p:nvSpPr>
          <p:cNvPr id="102" name="Google Shape;102;p2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3" name="Google Shape;103;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4"/>
        <p:cNvGrpSpPr/>
        <p:nvPr/>
      </p:nvGrpSpPr>
      <p:grpSpPr>
        <a:xfrm>
          <a:off x="0" y="0"/>
          <a:ext cx="0" cy="0"/>
          <a:chOff x="0" y="0"/>
          <a:chExt cx="0" cy="0"/>
        </a:xfrm>
      </p:grpSpPr>
      <p:sp>
        <p:nvSpPr>
          <p:cNvPr id="105" name="Google Shape;105;p2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7" name="Google Shape;107;p2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8" name="Google Shape;108;p2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0"/>
        <p:cNvGrpSpPr/>
        <p:nvPr/>
      </p:nvGrpSpPr>
      <p:grpSpPr>
        <a:xfrm>
          <a:off x="0" y="0"/>
          <a:ext cx="0" cy="0"/>
          <a:chOff x="0" y="0"/>
          <a:chExt cx="0" cy="0"/>
        </a:xfrm>
      </p:grpSpPr>
      <p:sp>
        <p:nvSpPr>
          <p:cNvPr id="111" name="Google Shape;111;p3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12" name="Google Shape;11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3"/>
        <p:cNvGrpSpPr/>
        <p:nvPr/>
      </p:nvGrpSpPr>
      <p:grpSpPr>
        <a:xfrm>
          <a:off x="0" y="0"/>
          <a:ext cx="0" cy="0"/>
          <a:chOff x="0" y="0"/>
          <a:chExt cx="0" cy="0"/>
        </a:xfrm>
      </p:grpSpPr>
      <p:sp>
        <p:nvSpPr>
          <p:cNvPr id="114" name="Google Shape;114;p3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5" name="Google Shape;115;p3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6" name="Google Shape;116;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avy" type="blank">
  <p:cSld name="BLANK">
    <p:spTree>
      <p:nvGrpSpPr>
        <p:cNvPr id="1" name="Shape 117"/>
        <p:cNvGrpSpPr/>
        <p:nvPr/>
      </p:nvGrpSpPr>
      <p:grpSpPr>
        <a:xfrm>
          <a:off x="0" y="0"/>
          <a:ext cx="0" cy="0"/>
          <a:chOff x="0" y="0"/>
          <a:chExt cx="0" cy="0"/>
        </a:xfrm>
      </p:grpSpPr>
      <p:sp>
        <p:nvSpPr>
          <p:cNvPr id="118" name="Google Shape;118;p32"/>
          <p:cNvSpPr/>
          <p:nvPr/>
        </p:nvSpPr>
        <p:spPr>
          <a:xfrm>
            <a:off x="0" y="329125"/>
            <a:ext cx="69300" cy="753000"/>
          </a:xfrm>
          <a:prstGeom prst="rect">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19"/>
        <p:cNvGrpSpPr/>
        <p:nvPr/>
      </p:nvGrpSpPr>
      <p:grpSpPr>
        <a:xfrm>
          <a:off x="0" y="0"/>
          <a:ext cx="0" cy="0"/>
          <a:chOff x="0" y="0"/>
          <a:chExt cx="0" cy="0"/>
        </a:xfrm>
      </p:grpSpPr>
      <p:sp>
        <p:nvSpPr>
          <p:cNvPr id="120" name="Google Shape;120;p3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1"/>
        <p:cNvGrpSpPr/>
        <p:nvPr/>
      </p:nvGrpSpPr>
      <p:grpSpPr>
        <a:xfrm>
          <a:off x="0" y="0"/>
          <a:ext cx="0" cy="0"/>
          <a:chOff x="0" y="0"/>
          <a:chExt cx="0" cy="0"/>
        </a:xfrm>
      </p:grpSpPr>
      <p:sp>
        <p:nvSpPr>
          <p:cNvPr id="122" name="Google Shape;122;p3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3"/>
        <p:cNvGrpSpPr/>
        <p:nvPr/>
      </p:nvGrpSpPr>
      <p:grpSpPr>
        <a:xfrm>
          <a:off x="0" y="0"/>
          <a:ext cx="0" cy="0"/>
          <a:chOff x="0" y="0"/>
          <a:chExt cx="0" cy="0"/>
        </a:xfrm>
      </p:grpSpPr>
      <p:sp>
        <p:nvSpPr>
          <p:cNvPr id="124" name="Google Shape;124;p3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25"/>
        <p:cNvGrpSpPr/>
        <p:nvPr/>
      </p:nvGrpSpPr>
      <p:grpSpPr>
        <a:xfrm>
          <a:off x="0" y="0"/>
          <a:ext cx="0" cy="0"/>
          <a:chOff x="0" y="0"/>
          <a:chExt cx="0" cy="0"/>
        </a:xfrm>
      </p:grpSpPr>
      <p:sp>
        <p:nvSpPr>
          <p:cNvPr id="126" name="Google Shape;126;p3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27"/>
        <p:cNvGrpSpPr/>
        <p:nvPr/>
      </p:nvGrpSpPr>
      <p:grpSpPr>
        <a:xfrm>
          <a:off x="0" y="0"/>
          <a:ext cx="0" cy="0"/>
          <a:chOff x="0" y="0"/>
          <a:chExt cx="0" cy="0"/>
        </a:xfrm>
      </p:grpSpPr>
      <p:sp>
        <p:nvSpPr>
          <p:cNvPr id="128" name="Google Shape;128;p37"/>
          <p:cNvSpPr/>
          <p:nvPr/>
        </p:nvSpPr>
        <p:spPr>
          <a:xfrm>
            <a:off x="0" y="329125"/>
            <a:ext cx="69300" cy="753000"/>
          </a:xfrm>
          <a:prstGeom prst="rect">
            <a:avLst/>
          </a:pr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29"/>
        <p:cNvGrpSpPr/>
        <p:nvPr/>
      </p:nvGrpSpPr>
      <p:grpSpPr>
        <a:xfrm>
          <a:off x="0" y="0"/>
          <a:ext cx="0" cy="0"/>
          <a:chOff x="0" y="0"/>
          <a:chExt cx="0" cy="0"/>
        </a:xfrm>
      </p:grpSpPr>
      <p:sp>
        <p:nvSpPr>
          <p:cNvPr id="130" name="Google Shape;130;p3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31"/>
        <p:cNvGrpSpPr/>
        <p:nvPr/>
      </p:nvGrpSpPr>
      <p:grpSpPr>
        <a:xfrm>
          <a:off x="0" y="0"/>
          <a:ext cx="0" cy="0"/>
          <a:chOff x="0" y="0"/>
          <a:chExt cx="0" cy="0"/>
        </a:xfrm>
      </p:grpSpPr>
      <p:sp>
        <p:nvSpPr>
          <p:cNvPr id="132" name="Google Shape;132;p3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5"/>
        <p:cNvGrpSpPr/>
        <p:nvPr/>
      </p:nvGrpSpPr>
      <p:grpSpPr>
        <a:xfrm>
          <a:off x="0" y="0"/>
          <a:ext cx="0" cy="0"/>
          <a:chOff x="0" y="0"/>
          <a:chExt cx="0" cy="0"/>
        </a:xfrm>
      </p:grpSpPr>
      <p:sp>
        <p:nvSpPr>
          <p:cNvPr id="76" name="Google Shape;7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7" name="Google Shape;7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pic>
        <p:nvPicPr>
          <p:cNvPr id="78" name="Google Shape;78;p21"/>
          <p:cNvPicPr preferRelativeResize="0"/>
          <p:nvPr/>
        </p:nvPicPr>
        <p:blipFill>
          <a:blip r:embed="rId21">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hyperlink" Target="https://whimsical.com/terabus-U6L3T356KSAcKB8EgxjTKW"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hyperlink" Target="https://www.figma.com/file/JBP6EcqyOPfPj86jT5oBJa/TeraBus?type=design&amp;node-id=0:1&amp;t=CVch8m12oqNELJkB-1" TargetMode="External"/><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hyperlink" Target="https://www.figma.com/proto/fBfEFYROeiE9aIWlRC1uq1/TeraBus-Before?type=design&amp;node-id=1-84&amp;scaling=min-zoom&amp;page-id=0%3A1"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hyperlink" Target="https://docs.google.com/document/d/1LUjWMD-atmrb-zwfOVK1Jqf-O0WXKbyuBDCa039p58s/edit" TargetMode="Externa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hyperlink" Target="mailto:tharixsakbar@gmail.com" TargetMode="External"/><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3E50"/>
        </a:solidFill>
        <a:effectLst/>
      </p:bgPr>
    </p:bg>
    <p:spTree>
      <p:nvGrpSpPr>
        <p:cNvPr id="1" name="Shape 137"/>
        <p:cNvGrpSpPr/>
        <p:nvPr/>
      </p:nvGrpSpPr>
      <p:grpSpPr>
        <a:xfrm>
          <a:off x="0" y="0"/>
          <a:ext cx="0" cy="0"/>
          <a:chOff x="0" y="0"/>
          <a:chExt cx="0" cy="0"/>
        </a:xfrm>
      </p:grpSpPr>
      <p:sp>
        <p:nvSpPr>
          <p:cNvPr id="138" name="Google Shape;138;p41"/>
          <p:cNvSpPr txBox="1"/>
          <p:nvPr/>
        </p:nvSpPr>
        <p:spPr>
          <a:xfrm>
            <a:off x="517673" y="1819738"/>
            <a:ext cx="8044435" cy="738633"/>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3600" dirty="0" smtClean="0">
                <a:solidFill>
                  <a:srgbClr val="FFFFFF"/>
                </a:solidFill>
                <a:latin typeface="Open Sans SemiBold"/>
                <a:ea typeface="Open Sans SemiBold"/>
                <a:cs typeface="Open Sans SemiBold"/>
                <a:sym typeface="Open Sans SemiBold"/>
              </a:rPr>
              <a:t>App tracking bus umum (TeraBus)</a:t>
            </a:r>
            <a:endParaRPr sz="3600" dirty="0">
              <a:solidFill>
                <a:srgbClr val="FFFFFF"/>
              </a:solidFill>
              <a:latin typeface="Open Sans SemiBold"/>
              <a:ea typeface="Open Sans SemiBold"/>
              <a:cs typeface="Open Sans SemiBold"/>
              <a:sym typeface="Open Sans SemiBold"/>
            </a:endParaRPr>
          </a:p>
        </p:txBody>
      </p:sp>
      <p:sp>
        <p:nvSpPr>
          <p:cNvPr id="139" name="Google Shape;139;p41"/>
          <p:cNvSpPr txBox="1"/>
          <p:nvPr/>
        </p:nvSpPr>
        <p:spPr>
          <a:xfrm>
            <a:off x="517675"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smtClean="0">
                <a:solidFill>
                  <a:srgbClr val="FFFFFF"/>
                </a:solidFill>
                <a:latin typeface="Open Sans"/>
                <a:ea typeface="Open Sans"/>
                <a:cs typeface="Open Sans"/>
                <a:sym typeface="Open Sans"/>
              </a:rPr>
              <a:t>Tharixs Akbar Ibnu Azis </a:t>
            </a:r>
            <a:endParaRPr sz="2400" dirty="0">
              <a:solidFill>
                <a:srgbClr val="FFFFFF"/>
              </a:solidFill>
              <a:latin typeface="Open Sans"/>
              <a:ea typeface="Open Sans"/>
              <a:cs typeface="Open Sans"/>
              <a:sym typeface="Open Sans"/>
            </a:endParaRPr>
          </a:p>
        </p:txBody>
      </p:sp>
      <p:cxnSp>
        <p:nvCxnSpPr>
          <p:cNvPr id="140" name="Google Shape;140;p41"/>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50"/>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User Journey </a:t>
            </a:r>
            <a:r>
              <a:rPr lang="en" sz="2400" dirty="0" smtClean="0">
                <a:solidFill>
                  <a:srgbClr val="5F6368"/>
                </a:solidFill>
                <a:latin typeface="Open Sans"/>
                <a:ea typeface="Open Sans"/>
                <a:cs typeface="Open Sans"/>
                <a:sym typeface="Open Sans"/>
              </a:rPr>
              <a:t>Map: </a:t>
            </a:r>
            <a:r>
              <a:rPr lang="en" sz="2400" b="1" dirty="0" smtClean="0">
                <a:solidFill>
                  <a:srgbClr val="5F6368"/>
                </a:solidFill>
                <a:latin typeface="Open Sans"/>
                <a:ea typeface="Open Sans"/>
                <a:cs typeface="Open Sans"/>
                <a:sym typeface="Open Sans"/>
              </a:rPr>
              <a:t>M. Khoirul Rozikin</a:t>
            </a:r>
            <a:endParaRPr sz="2400" dirty="0">
              <a:solidFill>
                <a:srgbClr val="5F6368"/>
              </a:solidFill>
              <a:latin typeface="Open Sans"/>
              <a:ea typeface="Open Sans"/>
              <a:cs typeface="Open Sans"/>
              <a:sym typeface="Open San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986" y="1199859"/>
            <a:ext cx="6548729" cy="3775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51"/>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Problem Statement</a:t>
            </a:r>
            <a:endParaRPr sz="2400">
              <a:solidFill>
                <a:srgbClr val="5F6368"/>
              </a:solidFill>
              <a:latin typeface="Open Sans"/>
              <a:ea typeface="Open Sans"/>
              <a:cs typeface="Open Sans"/>
              <a:sym typeface="Open Sans"/>
            </a:endParaRPr>
          </a:p>
        </p:txBody>
      </p:sp>
      <p:pic>
        <p:nvPicPr>
          <p:cNvPr id="232" name="Google Shape;232;p51"/>
          <p:cNvPicPr preferRelativeResize="0"/>
          <p:nvPr/>
        </p:nvPicPr>
        <p:blipFill>
          <a:blip r:embed="rId3">
            <a:alphaModFix/>
          </a:blip>
          <a:stretch>
            <a:fillRect/>
          </a:stretch>
        </p:blipFill>
        <p:spPr>
          <a:xfrm>
            <a:off x="152400" y="1230850"/>
            <a:ext cx="8839200" cy="3734562"/>
          </a:xfrm>
          <a:prstGeom prst="rect">
            <a:avLst/>
          </a:prstGeom>
          <a:noFill/>
          <a:ln>
            <a:noFill/>
          </a:ln>
        </p:spPr>
      </p:pic>
      <p:sp>
        <p:nvSpPr>
          <p:cNvPr id="2" name="TextBox 1"/>
          <p:cNvSpPr txBox="1"/>
          <p:nvPr/>
        </p:nvSpPr>
        <p:spPr>
          <a:xfrm>
            <a:off x="1149634" y="2346719"/>
            <a:ext cx="779381" cy="307777"/>
          </a:xfrm>
          <a:prstGeom prst="rect">
            <a:avLst/>
          </a:prstGeom>
          <a:noFill/>
        </p:spPr>
        <p:txBody>
          <a:bodyPr wrap="none" rtlCol="0">
            <a:spAutoFit/>
          </a:bodyPr>
          <a:lstStyle/>
          <a:p>
            <a:r>
              <a:rPr lang="en-US" dirty="0" err="1" smtClean="0">
                <a:solidFill>
                  <a:srgbClr val="7030A0"/>
                </a:solidFill>
                <a:latin typeface="Google Sans Medium" charset="0"/>
                <a:ea typeface="Google Sans Medium" charset="0"/>
                <a:cs typeface="Google Sans Medium" charset="0"/>
              </a:rPr>
              <a:t>Khoirul</a:t>
            </a:r>
            <a:endParaRPr lang="id-ID" dirty="0">
              <a:solidFill>
                <a:srgbClr val="7030A0"/>
              </a:solidFill>
              <a:latin typeface="Google Sans Medium" charset="0"/>
              <a:ea typeface="Google Sans Medium" charset="0"/>
              <a:cs typeface="Google Sans Medium" charset="0"/>
            </a:endParaRPr>
          </a:p>
        </p:txBody>
      </p:sp>
      <p:sp>
        <p:nvSpPr>
          <p:cNvPr id="6" name="TextBox 5"/>
          <p:cNvSpPr txBox="1"/>
          <p:nvPr/>
        </p:nvSpPr>
        <p:spPr>
          <a:xfrm>
            <a:off x="4320073" y="2345230"/>
            <a:ext cx="4460033" cy="307777"/>
          </a:xfrm>
          <a:prstGeom prst="rect">
            <a:avLst/>
          </a:prstGeom>
          <a:noFill/>
        </p:spPr>
        <p:txBody>
          <a:bodyPr wrap="square" rtlCol="0">
            <a:spAutoFit/>
          </a:bodyPr>
          <a:lstStyle/>
          <a:p>
            <a:pPr algn="ctr"/>
            <a:r>
              <a:rPr lang="en-US" dirty="0" err="1" smtClean="0">
                <a:solidFill>
                  <a:srgbClr val="FFC000"/>
                </a:solidFill>
                <a:latin typeface="Google Sans Medium" charset="0"/>
                <a:ea typeface="Google Sans Medium" charset="0"/>
                <a:cs typeface="Google Sans Medium" charset="0"/>
              </a:rPr>
              <a:t>Pengguna</a:t>
            </a:r>
            <a:r>
              <a:rPr lang="en-US" dirty="0" smtClean="0">
                <a:solidFill>
                  <a:srgbClr val="FFC000"/>
                </a:solidFill>
                <a:latin typeface="Google Sans Medium" charset="0"/>
                <a:ea typeface="Google Sans Medium" charset="0"/>
                <a:cs typeface="Google Sans Medium" charset="0"/>
              </a:rPr>
              <a:t> </a:t>
            </a:r>
            <a:r>
              <a:rPr lang="en-US" dirty="0" err="1" smtClean="0">
                <a:solidFill>
                  <a:srgbClr val="FFC000"/>
                </a:solidFill>
                <a:latin typeface="Google Sans Medium" charset="0"/>
                <a:ea typeface="Google Sans Medium" charset="0"/>
                <a:cs typeface="Google Sans Medium" charset="0"/>
              </a:rPr>
              <a:t>angkutan</a:t>
            </a:r>
            <a:r>
              <a:rPr lang="en-US" dirty="0" smtClean="0">
                <a:solidFill>
                  <a:srgbClr val="FFC000"/>
                </a:solidFill>
                <a:latin typeface="Google Sans Medium" charset="0"/>
                <a:ea typeface="Google Sans Medium" charset="0"/>
                <a:cs typeface="Google Sans Medium" charset="0"/>
              </a:rPr>
              <a:t> </a:t>
            </a:r>
            <a:r>
              <a:rPr lang="en-US" dirty="0" err="1" smtClean="0">
                <a:solidFill>
                  <a:srgbClr val="FFC000"/>
                </a:solidFill>
                <a:latin typeface="Google Sans Medium" charset="0"/>
                <a:ea typeface="Google Sans Medium" charset="0"/>
                <a:cs typeface="Google Sans Medium" charset="0"/>
              </a:rPr>
              <a:t>umum</a:t>
            </a:r>
            <a:r>
              <a:rPr lang="en-US" dirty="0" smtClean="0">
                <a:solidFill>
                  <a:srgbClr val="FFC000"/>
                </a:solidFill>
                <a:latin typeface="Google Sans Medium" charset="0"/>
                <a:ea typeface="Google Sans Medium" charset="0"/>
                <a:cs typeface="Google Sans Medium" charset="0"/>
              </a:rPr>
              <a:t> (bus)</a:t>
            </a:r>
            <a:endParaRPr lang="id-ID" dirty="0">
              <a:solidFill>
                <a:srgbClr val="FFC000"/>
              </a:solidFill>
              <a:latin typeface="Google Sans Medium" charset="0"/>
              <a:ea typeface="Google Sans Medium" charset="0"/>
              <a:cs typeface="Google Sans Medium" charset="0"/>
            </a:endParaRPr>
          </a:p>
        </p:txBody>
      </p:sp>
      <p:sp>
        <p:nvSpPr>
          <p:cNvPr id="7" name="TextBox 6"/>
          <p:cNvSpPr txBox="1"/>
          <p:nvPr/>
        </p:nvSpPr>
        <p:spPr>
          <a:xfrm>
            <a:off x="2559698" y="3126124"/>
            <a:ext cx="6220408" cy="307777"/>
          </a:xfrm>
          <a:prstGeom prst="rect">
            <a:avLst/>
          </a:prstGeom>
          <a:noFill/>
        </p:spPr>
        <p:txBody>
          <a:bodyPr wrap="square" rtlCol="0">
            <a:spAutoFit/>
          </a:bodyPr>
          <a:lstStyle/>
          <a:p>
            <a:pPr algn="ctr"/>
            <a:r>
              <a:rPr lang="en-US" dirty="0" err="1" smtClean="0">
                <a:solidFill>
                  <a:srgbClr val="00B050"/>
                </a:solidFill>
                <a:latin typeface="Google Sans Medium" charset="0"/>
                <a:ea typeface="Google Sans Medium" charset="0"/>
                <a:cs typeface="Google Sans Medium" charset="0"/>
              </a:rPr>
              <a:t>Aplikasi</a:t>
            </a:r>
            <a:r>
              <a:rPr lang="en-US" dirty="0" smtClean="0">
                <a:solidFill>
                  <a:srgbClr val="00B050"/>
                </a:solidFill>
                <a:latin typeface="Google Sans Medium" charset="0"/>
                <a:ea typeface="Google Sans Medium" charset="0"/>
                <a:cs typeface="Google Sans Medium" charset="0"/>
              </a:rPr>
              <a:t> </a:t>
            </a:r>
            <a:r>
              <a:rPr lang="en-US" dirty="0" err="1" smtClean="0">
                <a:solidFill>
                  <a:srgbClr val="00B050"/>
                </a:solidFill>
                <a:latin typeface="Google Sans Medium" charset="0"/>
                <a:ea typeface="Google Sans Medium" charset="0"/>
                <a:cs typeface="Google Sans Medium" charset="0"/>
              </a:rPr>
              <a:t>untuk</a:t>
            </a:r>
            <a:r>
              <a:rPr lang="en-US" dirty="0" smtClean="0">
                <a:solidFill>
                  <a:srgbClr val="00B050"/>
                </a:solidFill>
                <a:latin typeface="Google Sans Medium" charset="0"/>
                <a:ea typeface="Google Sans Medium" charset="0"/>
                <a:cs typeface="Google Sans Medium" charset="0"/>
              </a:rPr>
              <a:t> </a:t>
            </a:r>
            <a:r>
              <a:rPr lang="en-US" dirty="0" err="1" smtClean="0">
                <a:solidFill>
                  <a:srgbClr val="00B050"/>
                </a:solidFill>
                <a:latin typeface="Google Sans Medium" charset="0"/>
                <a:ea typeface="Google Sans Medium" charset="0"/>
                <a:cs typeface="Google Sans Medium" charset="0"/>
              </a:rPr>
              <a:t>mentracaking</a:t>
            </a:r>
            <a:r>
              <a:rPr lang="en-US" dirty="0" smtClean="0">
                <a:solidFill>
                  <a:srgbClr val="00B050"/>
                </a:solidFill>
                <a:latin typeface="Google Sans Medium" charset="0"/>
                <a:ea typeface="Google Sans Medium" charset="0"/>
                <a:cs typeface="Google Sans Medium" charset="0"/>
              </a:rPr>
              <a:t> bus</a:t>
            </a:r>
            <a:endParaRPr lang="id-ID" dirty="0">
              <a:solidFill>
                <a:srgbClr val="00B050"/>
              </a:solidFill>
              <a:latin typeface="Google Sans Medium" charset="0"/>
              <a:ea typeface="Google Sans Medium" charset="0"/>
              <a:cs typeface="Google Sans Medium" charset="0"/>
            </a:endParaRPr>
          </a:p>
        </p:txBody>
      </p:sp>
      <p:sp>
        <p:nvSpPr>
          <p:cNvPr id="8" name="TextBox 7"/>
          <p:cNvSpPr txBox="1"/>
          <p:nvPr/>
        </p:nvSpPr>
        <p:spPr>
          <a:xfrm>
            <a:off x="1209868" y="3978321"/>
            <a:ext cx="7700867" cy="307777"/>
          </a:xfrm>
          <a:prstGeom prst="rect">
            <a:avLst/>
          </a:prstGeom>
          <a:noFill/>
        </p:spPr>
        <p:txBody>
          <a:bodyPr wrap="square" rtlCol="0">
            <a:spAutoFit/>
          </a:bodyPr>
          <a:lstStyle/>
          <a:p>
            <a:r>
              <a:rPr lang="en-US" dirty="0" err="1" smtClean="0">
                <a:solidFill>
                  <a:srgbClr val="FF0000"/>
                </a:solidFill>
                <a:latin typeface="Google Sans Medium" charset="0"/>
                <a:ea typeface="Google Sans Medium" charset="0"/>
                <a:cs typeface="Google Sans Medium" charset="0"/>
              </a:rPr>
              <a:t>Ia</a:t>
            </a:r>
            <a:r>
              <a:rPr lang="en-US" dirty="0" smtClean="0">
                <a:solidFill>
                  <a:srgbClr val="FF0000"/>
                </a:solidFill>
                <a:latin typeface="Google Sans Medium" charset="0"/>
                <a:ea typeface="Google Sans Medium" charset="0"/>
                <a:cs typeface="Google Sans Medium" charset="0"/>
              </a:rPr>
              <a:t> </a:t>
            </a:r>
            <a:r>
              <a:rPr lang="en-US" dirty="0" err="1" smtClean="0">
                <a:solidFill>
                  <a:srgbClr val="FF0000"/>
                </a:solidFill>
                <a:latin typeface="Google Sans Medium" charset="0"/>
                <a:ea typeface="Google Sans Medium" charset="0"/>
                <a:cs typeface="Google Sans Medium" charset="0"/>
              </a:rPr>
              <a:t>ingin</a:t>
            </a:r>
            <a:r>
              <a:rPr lang="en-US" dirty="0" smtClean="0">
                <a:solidFill>
                  <a:srgbClr val="FF0000"/>
                </a:solidFill>
                <a:latin typeface="Google Sans Medium" charset="0"/>
                <a:ea typeface="Google Sans Medium" charset="0"/>
                <a:cs typeface="Google Sans Medium" charset="0"/>
              </a:rPr>
              <a:t> </a:t>
            </a:r>
            <a:r>
              <a:rPr lang="en-US" dirty="0" err="1" smtClean="0">
                <a:solidFill>
                  <a:srgbClr val="FF0000"/>
                </a:solidFill>
                <a:latin typeface="Google Sans Medium" charset="0"/>
                <a:ea typeface="Google Sans Medium" charset="0"/>
                <a:cs typeface="Google Sans Medium" charset="0"/>
              </a:rPr>
              <a:t>melihat</a:t>
            </a:r>
            <a:r>
              <a:rPr lang="en-US" dirty="0" smtClean="0">
                <a:solidFill>
                  <a:srgbClr val="FF0000"/>
                </a:solidFill>
                <a:latin typeface="Google Sans Medium" charset="0"/>
                <a:ea typeface="Google Sans Medium" charset="0"/>
                <a:cs typeface="Google Sans Medium" charset="0"/>
              </a:rPr>
              <a:t> bus yang </a:t>
            </a:r>
            <a:r>
              <a:rPr lang="en-US" dirty="0" err="1" smtClean="0">
                <a:solidFill>
                  <a:srgbClr val="FF0000"/>
                </a:solidFill>
                <a:latin typeface="Google Sans Medium" charset="0"/>
                <a:ea typeface="Google Sans Medium" charset="0"/>
                <a:cs typeface="Google Sans Medium" charset="0"/>
              </a:rPr>
              <a:t>memungkinkan</a:t>
            </a:r>
            <a:r>
              <a:rPr lang="en-US" dirty="0" smtClean="0">
                <a:solidFill>
                  <a:srgbClr val="FF0000"/>
                </a:solidFill>
                <a:latin typeface="Google Sans Medium" charset="0"/>
                <a:ea typeface="Google Sans Medium" charset="0"/>
                <a:cs typeface="Google Sans Medium" charset="0"/>
              </a:rPr>
              <a:t> </a:t>
            </a:r>
            <a:r>
              <a:rPr lang="en-US" dirty="0" err="1" smtClean="0">
                <a:solidFill>
                  <a:srgbClr val="FF0000"/>
                </a:solidFill>
                <a:latin typeface="Google Sans Medium" charset="0"/>
                <a:ea typeface="Google Sans Medium" charset="0"/>
                <a:cs typeface="Google Sans Medium" charset="0"/>
              </a:rPr>
              <a:t>ditumpangi</a:t>
            </a:r>
            <a:r>
              <a:rPr lang="en-US" dirty="0" smtClean="0">
                <a:solidFill>
                  <a:srgbClr val="FF0000"/>
                </a:solidFill>
                <a:latin typeface="Google Sans Medium" charset="0"/>
                <a:ea typeface="Google Sans Medium" charset="0"/>
                <a:cs typeface="Google Sans Medium" charset="0"/>
              </a:rPr>
              <a:t> </a:t>
            </a:r>
            <a:r>
              <a:rPr lang="en-US" dirty="0" err="1" smtClean="0">
                <a:solidFill>
                  <a:srgbClr val="FF0000"/>
                </a:solidFill>
                <a:latin typeface="Google Sans Medium" charset="0"/>
                <a:ea typeface="Google Sans Medium" charset="0"/>
                <a:cs typeface="Google Sans Medium" charset="0"/>
              </a:rPr>
              <a:t>dengan</a:t>
            </a:r>
            <a:r>
              <a:rPr lang="en-US" dirty="0" smtClean="0">
                <a:solidFill>
                  <a:srgbClr val="FF0000"/>
                </a:solidFill>
                <a:latin typeface="Google Sans Medium" charset="0"/>
                <a:ea typeface="Google Sans Medium" charset="0"/>
                <a:cs typeface="Google Sans Medium" charset="0"/>
              </a:rPr>
              <a:t> </a:t>
            </a:r>
            <a:r>
              <a:rPr lang="en-US" dirty="0" err="1" smtClean="0">
                <a:solidFill>
                  <a:srgbClr val="FF0000"/>
                </a:solidFill>
                <a:latin typeface="Google Sans Medium" charset="0"/>
                <a:ea typeface="Google Sans Medium" charset="0"/>
                <a:cs typeface="Google Sans Medium" charset="0"/>
              </a:rPr>
              <a:t>waktu</a:t>
            </a:r>
            <a:r>
              <a:rPr lang="en-US" dirty="0" smtClean="0">
                <a:solidFill>
                  <a:srgbClr val="FF0000"/>
                </a:solidFill>
                <a:latin typeface="Google Sans Medium" charset="0"/>
                <a:ea typeface="Google Sans Medium" charset="0"/>
                <a:cs typeface="Google Sans Medium" charset="0"/>
              </a:rPr>
              <a:t> </a:t>
            </a:r>
            <a:r>
              <a:rPr lang="en-US" dirty="0" err="1" smtClean="0">
                <a:solidFill>
                  <a:srgbClr val="FF0000"/>
                </a:solidFill>
                <a:latin typeface="Google Sans Medium" charset="0"/>
                <a:ea typeface="Google Sans Medium" charset="0"/>
                <a:cs typeface="Google Sans Medium" charset="0"/>
              </a:rPr>
              <a:t>senyaman</a:t>
            </a:r>
            <a:r>
              <a:rPr lang="en-US" dirty="0" smtClean="0">
                <a:solidFill>
                  <a:srgbClr val="FF0000"/>
                </a:solidFill>
                <a:latin typeface="Google Sans Medium" charset="0"/>
                <a:ea typeface="Google Sans Medium" charset="0"/>
                <a:cs typeface="Google Sans Medium" charset="0"/>
              </a:rPr>
              <a:t> </a:t>
            </a:r>
            <a:r>
              <a:rPr lang="en-US" dirty="0" err="1" smtClean="0">
                <a:solidFill>
                  <a:srgbClr val="FF0000"/>
                </a:solidFill>
                <a:latin typeface="Google Sans Medium" charset="0"/>
                <a:ea typeface="Google Sans Medium" charset="0"/>
                <a:cs typeface="Google Sans Medium" charset="0"/>
              </a:rPr>
              <a:t>mungkin</a:t>
            </a:r>
            <a:r>
              <a:rPr lang="en-US" dirty="0" smtClean="0">
                <a:solidFill>
                  <a:srgbClr val="FF0000"/>
                </a:solidFill>
                <a:latin typeface="Google Sans Medium" charset="0"/>
                <a:ea typeface="Google Sans Medium" charset="0"/>
                <a:cs typeface="Google Sans Medium" charset="0"/>
              </a:rPr>
              <a:t> </a:t>
            </a:r>
            <a:endParaRPr lang="id-ID" dirty="0">
              <a:solidFill>
                <a:srgbClr val="FF0000"/>
              </a:solidFill>
              <a:latin typeface="Google Sans Medium" charset="0"/>
              <a:ea typeface="Google Sans Medium" charset="0"/>
              <a:cs typeface="Google Sans Medium"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52"/>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Brainstorming dengan HMW</a:t>
            </a:r>
            <a:endParaRPr sz="2400">
              <a:solidFill>
                <a:srgbClr val="5F6368"/>
              </a:solidFill>
              <a:latin typeface="Open Sans"/>
              <a:ea typeface="Open Sans"/>
              <a:cs typeface="Open Sans"/>
              <a:sym typeface="Open Sans"/>
            </a:endParaRPr>
          </a:p>
        </p:txBody>
      </p:sp>
      <p:sp>
        <p:nvSpPr>
          <p:cNvPr id="238" name="Google Shape;238;p52"/>
          <p:cNvSpPr/>
          <p:nvPr/>
        </p:nvSpPr>
        <p:spPr>
          <a:xfrm>
            <a:off x="466725" y="1657350"/>
            <a:ext cx="7949700" cy="2678400"/>
          </a:xfrm>
          <a:prstGeom prst="rect">
            <a:avLst/>
          </a:prstGeom>
          <a:solidFill>
            <a:srgbClr val="FA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2"/>
          <p:cNvSpPr txBox="1"/>
          <p:nvPr/>
        </p:nvSpPr>
        <p:spPr>
          <a:xfrm>
            <a:off x="973350" y="1803075"/>
            <a:ext cx="72342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smtClean="0">
                <a:solidFill>
                  <a:srgbClr val="5F6368"/>
                </a:solidFill>
                <a:latin typeface="Open Sans"/>
                <a:ea typeface="Open Sans"/>
                <a:cs typeface="Open Sans"/>
                <a:sym typeface="Open Sans"/>
              </a:rPr>
              <a:t>Membuat menu dropdown untuk filtering jalur bus</a:t>
            </a:r>
            <a:endParaRPr dirty="0">
              <a:solidFill>
                <a:srgbClr val="5F6368"/>
              </a:solidFill>
              <a:latin typeface="Open Sans"/>
              <a:ea typeface="Open Sans"/>
              <a:cs typeface="Open Sans"/>
              <a:sym typeface="Open Sans"/>
            </a:endParaRPr>
          </a:p>
        </p:txBody>
      </p:sp>
      <p:sp>
        <p:nvSpPr>
          <p:cNvPr id="240" name="Google Shape;240;p52"/>
          <p:cNvSpPr/>
          <p:nvPr/>
        </p:nvSpPr>
        <p:spPr>
          <a:xfrm>
            <a:off x="660375" y="1865773"/>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41" name="Google Shape;241;p52"/>
          <p:cNvSpPr txBox="1"/>
          <p:nvPr/>
        </p:nvSpPr>
        <p:spPr>
          <a:xfrm>
            <a:off x="973350" y="2432900"/>
            <a:ext cx="73548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smtClean="0">
                <a:solidFill>
                  <a:srgbClr val="5F6368"/>
                </a:solidFill>
                <a:latin typeface="Open Sans"/>
                <a:ea typeface="Open Sans"/>
                <a:cs typeface="Open Sans"/>
                <a:sym typeface="Open Sans"/>
              </a:rPr>
              <a:t>Membuat marking jalur yang dilalui bus</a:t>
            </a:r>
            <a:endParaRPr dirty="0">
              <a:solidFill>
                <a:srgbClr val="5F6368"/>
              </a:solidFill>
              <a:latin typeface="Open Sans"/>
              <a:ea typeface="Open Sans"/>
              <a:cs typeface="Open Sans"/>
              <a:sym typeface="Open Sans"/>
            </a:endParaRPr>
          </a:p>
        </p:txBody>
      </p:sp>
      <p:sp>
        <p:nvSpPr>
          <p:cNvPr id="242" name="Google Shape;242;p52"/>
          <p:cNvSpPr/>
          <p:nvPr/>
        </p:nvSpPr>
        <p:spPr>
          <a:xfrm>
            <a:off x="660375" y="2495598"/>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43" name="Google Shape;243;p52"/>
          <p:cNvSpPr txBox="1"/>
          <p:nvPr/>
        </p:nvSpPr>
        <p:spPr>
          <a:xfrm>
            <a:off x="926215" y="3062725"/>
            <a:ext cx="72813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smtClean="0">
                <a:solidFill>
                  <a:srgbClr val="5F6368"/>
                </a:solidFill>
                <a:latin typeface="Open Sans"/>
                <a:ea typeface="Open Sans"/>
                <a:cs typeface="Open Sans"/>
                <a:sym typeface="Open Sans"/>
              </a:rPr>
              <a:t>Membuat radius end poin bus</a:t>
            </a:r>
            <a:endParaRPr dirty="0">
              <a:solidFill>
                <a:srgbClr val="5F6368"/>
              </a:solidFill>
              <a:latin typeface="Open Sans"/>
              <a:ea typeface="Open Sans"/>
              <a:cs typeface="Open Sans"/>
              <a:sym typeface="Open Sans"/>
            </a:endParaRPr>
          </a:p>
        </p:txBody>
      </p:sp>
      <p:sp>
        <p:nvSpPr>
          <p:cNvPr id="244" name="Google Shape;244;p52"/>
          <p:cNvSpPr/>
          <p:nvPr/>
        </p:nvSpPr>
        <p:spPr>
          <a:xfrm>
            <a:off x="660363" y="3125423"/>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45" name="Google Shape;245;p52"/>
          <p:cNvSpPr txBox="1"/>
          <p:nvPr/>
        </p:nvSpPr>
        <p:spPr>
          <a:xfrm>
            <a:off x="532875" y="1050575"/>
            <a:ext cx="7873500" cy="503184"/>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1800" dirty="0" smtClean="0">
                <a:solidFill>
                  <a:srgbClr val="5F6368"/>
                </a:solidFill>
                <a:latin typeface="Open Sans"/>
                <a:ea typeface="Open Sans"/>
                <a:cs typeface="Open Sans"/>
                <a:sym typeface="Open Sans"/>
              </a:rPr>
              <a:t>HMW mendesain fitur untuk tracking bus dengan efisien? </a:t>
            </a:r>
            <a:endParaRPr dirty="0">
              <a:solidFill>
                <a:srgbClr val="5F6368"/>
              </a:solidFill>
              <a:latin typeface="Open Sans"/>
              <a:ea typeface="Open Sans"/>
              <a:cs typeface="Open Sans"/>
              <a:sym typeface="Open Sans"/>
            </a:endParaRPr>
          </a:p>
        </p:txBody>
      </p:sp>
      <p:sp>
        <p:nvSpPr>
          <p:cNvPr id="246" name="Google Shape;246;p52"/>
          <p:cNvSpPr txBox="1"/>
          <p:nvPr/>
        </p:nvSpPr>
        <p:spPr>
          <a:xfrm>
            <a:off x="926215" y="3672325"/>
            <a:ext cx="72813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err="1" smtClean="0">
                <a:solidFill>
                  <a:srgbClr val="5F6368"/>
                </a:solidFill>
                <a:latin typeface="Open Sans"/>
                <a:ea typeface="Open Sans"/>
                <a:cs typeface="Open Sans"/>
                <a:sym typeface="Open Sans"/>
              </a:rPr>
              <a:t>Membuat</a:t>
            </a:r>
            <a:r>
              <a:rPr lang="en-US" dirty="0" smtClean="0">
                <a:solidFill>
                  <a:srgbClr val="5F6368"/>
                </a:solidFill>
                <a:latin typeface="Open Sans"/>
                <a:ea typeface="Open Sans"/>
                <a:cs typeface="Open Sans"/>
                <a:sym typeface="Open Sans"/>
              </a:rPr>
              <a:t> menu list </a:t>
            </a:r>
            <a:r>
              <a:rPr lang="en-US" dirty="0" err="1" smtClean="0">
                <a:solidFill>
                  <a:srgbClr val="5F6368"/>
                </a:solidFill>
                <a:latin typeface="Open Sans"/>
                <a:ea typeface="Open Sans"/>
                <a:cs typeface="Open Sans"/>
                <a:sym typeface="Open Sans"/>
              </a:rPr>
              <a:t>untuk</a:t>
            </a:r>
            <a:r>
              <a:rPr lang="en-US" dirty="0" smtClean="0">
                <a:solidFill>
                  <a:srgbClr val="5F6368"/>
                </a:solidFill>
                <a:latin typeface="Open Sans"/>
                <a:ea typeface="Open Sans"/>
                <a:cs typeface="Open Sans"/>
                <a:sym typeface="Open Sans"/>
              </a:rPr>
              <a:t> bus </a:t>
            </a:r>
            <a:r>
              <a:rPr lang="en-US" dirty="0" err="1" smtClean="0">
                <a:solidFill>
                  <a:srgbClr val="5F6368"/>
                </a:solidFill>
                <a:latin typeface="Open Sans"/>
                <a:ea typeface="Open Sans"/>
                <a:cs typeface="Open Sans"/>
                <a:sym typeface="Open Sans"/>
              </a:rPr>
              <a:t>terdekat</a:t>
            </a:r>
            <a:r>
              <a:rPr lang="en-US" dirty="0" smtClean="0">
                <a:solidFill>
                  <a:srgbClr val="5F6368"/>
                </a:solidFill>
                <a:latin typeface="Open Sans"/>
                <a:ea typeface="Open Sans"/>
                <a:cs typeface="Open Sans"/>
                <a:sym typeface="Open Sans"/>
              </a:rPr>
              <a:t> </a:t>
            </a:r>
            <a:r>
              <a:rPr lang="en-US" dirty="0" err="1" smtClean="0">
                <a:solidFill>
                  <a:srgbClr val="5F6368"/>
                </a:solidFill>
                <a:latin typeface="Open Sans"/>
                <a:ea typeface="Open Sans"/>
                <a:cs typeface="Open Sans"/>
                <a:sym typeface="Open Sans"/>
              </a:rPr>
              <a:t>ketika</a:t>
            </a:r>
            <a:r>
              <a:rPr lang="en-US" dirty="0" smtClean="0">
                <a:solidFill>
                  <a:srgbClr val="5F6368"/>
                </a:solidFill>
                <a:latin typeface="Open Sans"/>
                <a:ea typeface="Open Sans"/>
                <a:cs typeface="Open Sans"/>
                <a:sym typeface="Open Sans"/>
              </a:rPr>
              <a:t> </a:t>
            </a:r>
            <a:r>
              <a:rPr lang="en-US" dirty="0" err="1" smtClean="0">
                <a:solidFill>
                  <a:srgbClr val="5F6368"/>
                </a:solidFill>
                <a:latin typeface="Open Sans"/>
                <a:ea typeface="Open Sans"/>
                <a:cs typeface="Open Sans"/>
                <a:sym typeface="Open Sans"/>
              </a:rPr>
              <a:t>menekan</a:t>
            </a:r>
            <a:r>
              <a:rPr lang="en-US" dirty="0" smtClean="0">
                <a:solidFill>
                  <a:srgbClr val="5F6368"/>
                </a:solidFill>
                <a:latin typeface="Open Sans"/>
                <a:ea typeface="Open Sans"/>
                <a:cs typeface="Open Sans"/>
                <a:sym typeface="Open Sans"/>
              </a:rPr>
              <a:t> search field</a:t>
            </a:r>
            <a:endParaRPr dirty="0">
              <a:solidFill>
                <a:srgbClr val="5F6368"/>
              </a:solidFill>
              <a:latin typeface="Open Sans"/>
              <a:ea typeface="Open Sans"/>
              <a:cs typeface="Open Sans"/>
              <a:sym typeface="Open Sans"/>
            </a:endParaRPr>
          </a:p>
        </p:txBody>
      </p:sp>
      <p:sp>
        <p:nvSpPr>
          <p:cNvPr id="247" name="Google Shape;247;p52"/>
          <p:cNvSpPr/>
          <p:nvPr/>
        </p:nvSpPr>
        <p:spPr>
          <a:xfrm>
            <a:off x="660363" y="3735023"/>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4</a:t>
            </a:r>
            <a:endParaRPr>
              <a:solidFill>
                <a:srgbClr val="FFFFFF"/>
              </a:solidFill>
              <a:latin typeface="Google Sans Medium"/>
              <a:ea typeface="Google Sans Medium"/>
              <a:cs typeface="Google Sans Medium"/>
              <a:sym typeface="Google Sans Medium"/>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9E0B"/>
        </a:solidFill>
        <a:effectLst/>
      </p:bgPr>
    </p:bg>
    <p:spTree>
      <p:nvGrpSpPr>
        <p:cNvPr id="1" name="Shape 264"/>
        <p:cNvGrpSpPr/>
        <p:nvPr/>
      </p:nvGrpSpPr>
      <p:grpSpPr>
        <a:xfrm>
          <a:off x="0" y="0"/>
          <a:ext cx="0" cy="0"/>
          <a:chOff x="0" y="0"/>
          <a:chExt cx="0" cy="0"/>
        </a:xfrm>
      </p:grpSpPr>
      <p:sp>
        <p:nvSpPr>
          <p:cNvPr id="265" name="Google Shape;265;p54"/>
          <p:cNvSpPr txBox="1"/>
          <p:nvPr/>
        </p:nvSpPr>
        <p:spPr>
          <a:xfrm>
            <a:off x="3721275" y="2048400"/>
            <a:ext cx="63021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Goal Statement</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Flow</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p:txBody>
      </p:sp>
      <p:sp>
        <p:nvSpPr>
          <p:cNvPr id="266" name="Google Shape;266;p54"/>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67" name="Google Shape;267;p5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55"/>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Goal Statement</a:t>
            </a:r>
            <a:endParaRPr sz="2400">
              <a:solidFill>
                <a:srgbClr val="5F6368"/>
              </a:solidFill>
              <a:latin typeface="Open Sans"/>
              <a:ea typeface="Open Sans"/>
              <a:cs typeface="Open Sans"/>
              <a:sym typeface="Open Sans"/>
            </a:endParaRPr>
          </a:p>
        </p:txBody>
      </p:sp>
      <p:pic>
        <p:nvPicPr>
          <p:cNvPr id="273" name="Google Shape;273;p55"/>
          <p:cNvPicPr preferRelativeResize="0"/>
          <p:nvPr/>
        </p:nvPicPr>
        <p:blipFill>
          <a:blip r:embed="rId3">
            <a:alphaModFix/>
          </a:blip>
          <a:stretch>
            <a:fillRect/>
          </a:stretch>
        </p:blipFill>
        <p:spPr>
          <a:xfrm>
            <a:off x="517675" y="1078450"/>
            <a:ext cx="7644728" cy="3760251"/>
          </a:xfrm>
          <a:prstGeom prst="rect">
            <a:avLst/>
          </a:prstGeom>
          <a:noFill/>
          <a:ln>
            <a:noFill/>
          </a:ln>
        </p:spPr>
      </p:pic>
      <p:sp>
        <p:nvSpPr>
          <p:cNvPr id="2" name="TextBox 1"/>
          <p:cNvSpPr txBox="1"/>
          <p:nvPr/>
        </p:nvSpPr>
        <p:spPr>
          <a:xfrm>
            <a:off x="671805" y="1945504"/>
            <a:ext cx="1539550" cy="276999"/>
          </a:xfrm>
          <a:prstGeom prst="rect">
            <a:avLst/>
          </a:prstGeom>
          <a:noFill/>
        </p:spPr>
        <p:txBody>
          <a:bodyPr wrap="square" rtlCol="0">
            <a:spAutoFit/>
          </a:bodyPr>
          <a:lstStyle/>
          <a:p>
            <a:pPr algn="ctr"/>
            <a:r>
              <a:rPr lang="en-US" sz="1200" dirty="0" err="1" smtClean="0">
                <a:solidFill>
                  <a:schemeClr val="tx1">
                    <a:lumMod val="65000"/>
                    <a:lumOff val="35000"/>
                  </a:schemeClr>
                </a:solidFill>
                <a:latin typeface="Google Sans Medium" charset="0"/>
                <a:ea typeface="Google Sans Medium" charset="0"/>
                <a:cs typeface="Google Sans Medium" charset="0"/>
              </a:rPr>
              <a:t>TeraBus</a:t>
            </a:r>
            <a:endParaRPr lang="id-ID" sz="1200" dirty="0">
              <a:solidFill>
                <a:schemeClr val="tx1">
                  <a:lumMod val="65000"/>
                  <a:lumOff val="35000"/>
                </a:schemeClr>
              </a:solidFill>
              <a:latin typeface="Google Sans Medium" charset="0"/>
              <a:ea typeface="Google Sans Medium" charset="0"/>
              <a:cs typeface="Google Sans Medium" charset="0"/>
            </a:endParaRPr>
          </a:p>
        </p:txBody>
      </p:sp>
      <p:sp>
        <p:nvSpPr>
          <p:cNvPr id="5" name="TextBox 4"/>
          <p:cNvSpPr txBox="1"/>
          <p:nvPr/>
        </p:nvSpPr>
        <p:spPr>
          <a:xfrm>
            <a:off x="4677747" y="1934684"/>
            <a:ext cx="3327917" cy="276999"/>
          </a:xfrm>
          <a:prstGeom prst="rect">
            <a:avLst/>
          </a:prstGeom>
          <a:noFill/>
        </p:spPr>
        <p:txBody>
          <a:bodyPr wrap="square" rtlCol="0">
            <a:spAutoFit/>
          </a:bodyPr>
          <a:lstStyle/>
          <a:p>
            <a:r>
              <a:rPr lang="en-US" sz="1200" dirty="0" err="1" smtClean="0">
                <a:solidFill>
                  <a:srgbClr val="00B050"/>
                </a:solidFill>
                <a:latin typeface="Google Sans Medium" charset="0"/>
                <a:ea typeface="Google Sans Medium" charset="0"/>
                <a:cs typeface="Google Sans Medium" charset="0"/>
              </a:rPr>
              <a:t>Mentracking</a:t>
            </a:r>
            <a:r>
              <a:rPr lang="en-US" sz="1200" dirty="0" smtClean="0">
                <a:solidFill>
                  <a:srgbClr val="00B050"/>
                </a:solidFill>
                <a:latin typeface="Google Sans Medium" charset="0"/>
                <a:ea typeface="Google Sans Medium" charset="0"/>
                <a:cs typeface="Google Sans Medium" charset="0"/>
              </a:rPr>
              <a:t> bus yang </a:t>
            </a:r>
            <a:r>
              <a:rPr lang="en-US" sz="1200" dirty="0" err="1" smtClean="0">
                <a:solidFill>
                  <a:srgbClr val="00B050"/>
                </a:solidFill>
                <a:latin typeface="Google Sans Medium" charset="0"/>
                <a:ea typeface="Google Sans Medium" charset="0"/>
                <a:cs typeface="Google Sans Medium" charset="0"/>
              </a:rPr>
              <a:t>ingin</a:t>
            </a:r>
            <a:r>
              <a:rPr lang="en-US" sz="1200" dirty="0" smtClean="0">
                <a:solidFill>
                  <a:srgbClr val="00B050"/>
                </a:solidFill>
                <a:latin typeface="Google Sans Medium" charset="0"/>
                <a:ea typeface="Google Sans Medium" charset="0"/>
                <a:cs typeface="Google Sans Medium" charset="0"/>
              </a:rPr>
              <a:t> </a:t>
            </a:r>
            <a:r>
              <a:rPr lang="en-US" sz="1200" dirty="0" err="1" smtClean="0">
                <a:solidFill>
                  <a:srgbClr val="00B050"/>
                </a:solidFill>
                <a:latin typeface="Google Sans Medium" charset="0"/>
                <a:ea typeface="Google Sans Medium" charset="0"/>
                <a:cs typeface="Google Sans Medium" charset="0"/>
              </a:rPr>
              <a:t>ditumpangi</a:t>
            </a:r>
            <a:r>
              <a:rPr lang="en-US" sz="1200" dirty="0" smtClean="0">
                <a:solidFill>
                  <a:srgbClr val="00B050"/>
                </a:solidFill>
                <a:latin typeface="Google Sans Medium" charset="0"/>
                <a:ea typeface="Google Sans Medium" charset="0"/>
                <a:cs typeface="Google Sans Medium" charset="0"/>
              </a:rPr>
              <a:t> </a:t>
            </a:r>
            <a:endParaRPr lang="id-ID" sz="1200" dirty="0">
              <a:solidFill>
                <a:srgbClr val="00B050"/>
              </a:solidFill>
              <a:latin typeface="Google Sans Medium" charset="0"/>
              <a:ea typeface="Google Sans Medium" charset="0"/>
              <a:cs typeface="Google Sans Medium" charset="0"/>
            </a:endParaRPr>
          </a:p>
        </p:txBody>
      </p:sp>
      <p:sp>
        <p:nvSpPr>
          <p:cNvPr id="6" name="TextBox 5"/>
          <p:cNvSpPr txBox="1"/>
          <p:nvPr/>
        </p:nvSpPr>
        <p:spPr>
          <a:xfrm>
            <a:off x="2979575" y="2620416"/>
            <a:ext cx="5026089" cy="276999"/>
          </a:xfrm>
          <a:prstGeom prst="rect">
            <a:avLst/>
          </a:prstGeom>
          <a:noFill/>
        </p:spPr>
        <p:txBody>
          <a:bodyPr wrap="square" rtlCol="0">
            <a:spAutoFit/>
          </a:bodyPr>
          <a:lstStyle/>
          <a:p>
            <a:r>
              <a:rPr lang="en-US" sz="1200" dirty="0" err="1" smtClean="0">
                <a:solidFill>
                  <a:srgbClr val="7030A0"/>
                </a:solidFill>
                <a:latin typeface="Google Sans Medium" charset="0"/>
                <a:ea typeface="Google Sans Medium" charset="0"/>
                <a:cs typeface="Google Sans Medium" charset="0"/>
              </a:rPr>
              <a:t>Pengguna</a:t>
            </a:r>
            <a:r>
              <a:rPr lang="en-US" sz="1200" dirty="0" smtClean="0">
                <a:solidFill>
                  <a:srgbClr val="7030A0"/>
                </a:solidFill>
                <a:latin typeface="Google Sans Medium" charset="0"/>
                <a:ea typeface="Google Sans Medium" charset="0"/>
                <a:cs typeface="Google Sans Medium" charset="0"/>
              </a:rPr>
              <a:t> yang </a:t>
            </a:r>
            <a:r>
              <a:rPr lang="en-US" sz="1200" dirty="0" err="1" smtClean="0">
                <a:solidFill>
                  <a:srgbClr val="7030A0"/>
                </a:solidFill>
                <a:latin typeface="Google Sans Medium" charset="0"/>
                <a:ea typeface="Google Sans Medium" charset="0"/>
                <a:cs typeface="Google Sans Medium" charset="0"/>
              </a:rPr>
              <a:t>sering</a:t>
            </a:r>
            <a:r>
              <a:rPr lang="en-US" sz="1200" dirty="0" smtClean="0">
                <a:solidFill>
                  <a:srgbClr val="7030A0"/>
                </a:solidFill>
                <a:latin typeface="Google Sans Medium" charset="0"/>
                <a:ea typeface="Google Sans Medium" charset="0"/>
                <a:cs typeface="Google Sans Medium" charset="0"/>
              </a:rPr>
              <a:t> </a:t>
            </a:r>
            <a:r>
              <a:rPr lang="en-US" sz="1200" dirty="0" err="1" smtClean="0">
                <a:solidFill>
                  <a:srgbClr val="7030A0"/>
                </a:solidFill>
                <a:latin typeface="Google Sans Medium" charset="0"/>
                <a:ea typeface="Google Sans Medium" charset="0"/>
                <a:cs typeface="Google Sans Medium" charset="0"/>
              </a:rPr>
              <a:t>menggunakan</a:t>
            </a:r>
            <a:r>
              <a:rPr lang="en-US" sz="1200" dirty="0" smtClean="0">
                <a:solidFill>
                  <a:srgbClr val="7030A0"/>
                </a:solidFill>
                <a:latin typeface="Google Sans Medium" charset="0"/>
                <a:ea typeface="Google Sans Medium" charset="0"/>
                <a:cs typeface="Google Sans Medium" charset="0"/>
              </a:rPr>
              <a:t> bus </a:t>
            </a:r>
            <a:r>
              <a:rPr lang="en-US" sz="1200" dirty="0" err="1" smtClean="0">
                <a:solidFill>
                  <a:srgbClr val="7030A0"/>
                </a:solidFill>
                <a:latin typeface="Google Sans Medium" charset="0"/>
                <a:ea typeface="Google Sans Medium" charset="0"/>
                <a:cs typeface="Google Sans Medium" charset="0"/>
              </a:rPr>
              <a:t>sebagai</a:t>
            </a:r>
            <a:r>
              <a:rPr lang="en-US" sz="1200" dirty="0" smtClean="0">
                <a:solidFill>
                  <a:srgbClr val="7030A0"/>
                </a:solidFill>
                <a:latin typeface="Google Sans Medium" charset="0"/>
                <a:ea typeface="Google Sans Medium" charset="0"/>
                <a:cs typeface="Google Sans Medium" charset="0"/>
              </a:rPr>
              <a:t> </a:t>
            </a:r>
            <a:r>
              <a:rPr lang="en-US" sz="1200" dirty="0" err="1" smtClean="0">
                <a:solidFill>
                  <a:srgbClr val="7030A0"/>
                </a:solidFill>
                <a:latin typeface="Google Sans Medium" charset="0"/>
                <a:ea typeface="Google Sans Medium" charset="0"/>
                <a:cs typeface="Google Sans Medium" charset="0"/>
              </a:rPr>
              <a:t>sarana</a:t>
            </a:r>
            <a:r>
              <a:rPr lang="en-US" sz="1200" dirty="0" smtClean="0">
                <a:solidFill>
                  <a:srgbClr val="7030A0"/>
                </a:solidFill>
                <a:latin typeface="Google Sans Medium" charset="0"/>
                <a:ea typeface="Google Sans Medium" charset="0"/>
                <a:cs typeface="Google Sans Medium" charset="0"/>
              </a:rPr>
              <a:t> </a:t>
            </a:r>
            <a:r>
              <a:rPr lang="en-US" sz="1200" dirty="0" err="1" smtClean="0">
                <a:solidFill>
                  <a:srgbClr val="7030A0"/>
                </a:solidFill>
                <a:latin typeface="Google Sans Medium" charset="0"/>
                <a:ea typeface="Google Sans Medium" charset="0"/>
                <a:cs typeface="Google Sans Medium" charset="0"/>
              </a:rPr>
              <a:t>berpergian</a:t>
            </a:r>
            <a:endParaRPr lang="id-ID" sz="1200" dirty="0">
              <a:solidFill>
                <a:srgbClr val="7030A0"/>
              </a:solidFill>
              <a:latin typeface="Google Sans Medium" charset="0"/>
              <a:ea typeface="Google Sans Medium" charset="0"/>
              <a:cs typeface="Google Sans Medium" charset="0"/>
            </a:endParaRPr>
          </a:p>
        </p:txBody>
      </p:sp>
      <p:sp>
        <p:nvSpPr>
          <p:cNvPr id="7" name="TextBox 6"/>
          <p:cNvSpPr txBox="1"/>
          <p:nvPr/>
        </p:nvSpPr>
        <p:spPr>
          <a:xfrm>
            <a:off x="1548882" y="3289109"/>
            <a:ext cx="6456782" cy="276999"/>
          </a:xfrm>
          <a:prstGeom prst="rect">
            <a:avLst/>
          </a:prstGeom>
          <a:noFill/>
        </p:spPr>
        <p:txBody>
          <a:bodyPr wrap="square" rtlCol="0">
            <a:spAutoFit/>
          </a:bodyPr>
          <a:lstStyle/>
          <a:p>
            <a:r>
              <a:rPr lang="en-US" sz="1200" dirty="0" err="1" smtClean="0">
                <a:solidFill>
                  <a:srgbClr val="FF0000"/>
                </a:solidFill>
                <a:latin typeface="Google Sans Medium" charset="0"/>
                <a:ea typeface="Google Sans Medium" charset="0"/>
                <a:cs typeface="Google Sans Medium" charset="0"/>
              </a:rPr>
              <a:t>Tidak</a:t>
            </a:r>
            <a:r>
              <a:rPr lang="en-US" sz="1200" dirty="0" smtClean="0">
                <a:solidFill>
                  <a:srgbClr val="FF0000"/>
                </a:solidFill>
                <a:latin typeface="Google Sans Medium" charset="0"/>
                <a:ea typeface="Google Sans Medium" charset="0"/>
                <a:cs typeface="Google Sans Medium" charset="0"/>
              </a:rPr>
              <a:t> </a:t>
            </a:r>
            <a:r>
              <a:rPr lang="en-US" sz="1200" dirty="0" err="1" smtClean="0">
                <a:solidFill>
                  <a:srgbClr val="FF0000"/>
                </a:solidFill>
                <a:latin typeface="Google Sans Medium" charset="0"/>
                <a:ea typeface="Google Sans Medium" charset="0"/>
                <a:cs typeface="Google Sans Medium" charset="0"/>
              </a:rPr>
              <a:t>perlu</a:t>
            </a:r>
            <a:r>
              <a:rPr lang="en-US" sz="1200" dirty="0" smtClean="0">
                <a:solidFill>
                  <a:srgbClr val="FF0000"/>
                </a:solidFill>
                <a:latin typeface="Google Sans Medium" charset="0"/>
                <a:ea typeface="Google Sans Medium" charset="0"/>
                <a:cs typeface="Google Sans Medium" charset="0"/>
              </a:rPr>
              <a:t> </a:t>
            </a:r>
            <a:r>
              <a:rPr lang="en-US" sz="1200" dirty="0" err="1" smtClean="0">
                <a:solidFill>
                  <a:srgbClr val="FF0000"/>
                </a:solidFill>
                <a:latin typeface="Google Sans Medium" charset="0"/>
                <a:ea typeface="Google Sans Medium" charset="0"/>
                <a:cs typeface="Google Sans Medium" charset="0"/>
              </a:rPr>
              <a:t>menghabiskan</a:t>
            </a:r>
            <a:r>
              <a:rPr lang="en-US" sz="1200" dirty="0" smtClean="0">
                <a:solidFill>
                  <a:srgbClr val="FF0000"/>
                </a:solidFill>
                <a:latin typeface="Google Sans Medium" charset="0"/>
                <a:ea typeface="Google Sans Medium" charset="0"/>
                <a:cs typeface="Google Sans Medium" charset="0"/>
              </a:rPr>
              <a:t> </a:t>
            </a:r>
            <a:r>
              <a:rPr lang="en-US" sz="1200" dirty="0" err="1" smtClean="0">
                <a:solidFill>
                  <a:srgbClr val="FF0000"/>
                </a:solidFill>
                <a:latin typeface="Google Sans Medium" charset="0"/>
                <a:ea typeface="Google Sans Medium" charset="0"/>
                <a:cs typeface="Google Sans Medium" charset="0"/>
              </a:rPr>
              <a:t>banyak</a:t>
            </a:r>
            <a:r>
              <a:rPr lang="en-US" sz="1200" dirty="0" smtClean="0">
                <a:solidFill>
                  <a:srgbClr val="FF0000"/>
                </a:solidFill>
                <a:latin typeface="Google Sans Medium" charset="0"/>
                <a:ea typeface="Google Sans Medium" charset="0"/>
                <a:cs typeface="Google Sans Medium" charset="0"/>
              </a:rPr>
              <a:t> </a:t>
            </a:r>
            <a:r>
              <a:rPr lang="en-US" sz="1200" dirty="0" err="1" smtClean="0">
                <a:solidFill>
                  <a:srgbClr val="FF0000"/>
                </a:solidFill>
                <a:latin typeface="Google Sans Medium" charset="0"/>
                <a:ea typeface="Google Sans Medium" charset="0"/>
                <a:cs typeface="Google Sans Medium" charset="0"/>
              </a:rPr>
              <a:t>waktu</a:t>
            </a:r>
            <a:r>
              <a:rPr lang="en-US" sz="1200" dirty="0" smtClean="0">
                <a:solidFill>
                  <a:srgbClr val="FF0000"/>
                </a:solidFill>
                <a:latin typeface="Google Sans Medium" charset="0"/>
                <a:ea typeface="Google Sans Medium" charset="0"/>
                <a:cs typeface="Google Sans Medium" charset="0"/>
              </a:rPr>
              <a:t> </a:t>
            </a:r>
            <a:r>
              <a:rPr lang="en-US" sz="1200" dirty="0" err="1" smtClean="0">
                <a:solidFill>
                  <a:srgbClr val="FF0000"/>
                </a:solidFill>
                <a:latin typeface="Google Sans Medium" charset="0"/>
                <a:ea typeface="Google Sans Medium" charset="0"/>
                <a:cs typeface="Google Sans Medium" charset="0"/>
              </a:rPr>
              <a:t>untuk</a:t>
            </a:r>
            <a:r>
              <a:rPr lang="en-US" sz="1200" dirty="0" smtClean="0">
                <a:solidFill>
                  <a:srgbClr val="FF0000"/>
                </a:solidFill>
                <a:latin typeface="Google Sans Medium" charset="0"/>
                <a:ea typeface="Google Sans Medium" charset="0"/>
                <a:cs typeface="Google Sans Medium" charset="0"/>
              </a:rPr>
              <a:t> </a:t>
            </a:r>
            <a:r>
              <a:rPr lang="en-US" sz="1200" dirty="0" err="1" smtClean="0">
                <a:solidFill>
                  <a:srgbClr val="FF0000"/>
                </a:solidFill>
                <a:latin typeface="Google Sans Medium" charset="0"/>
                <a:ea typeface="Google Sans Medium" charset="0"/>
                <a:cs typeface="Google Sans Medium" charset="0"/>
              </a:rPr>
              <a:t>memperkirakan</a:t>
            </a:r>
            <a:r>
              <a:rPr lang="en-US" sz="1200" dirty="0" smtClean="0">
                <a:solidFill>
                  <a:srgbClr val="FF0000"/>
                </a:solidFill>
                <a:latin typeface="Google Sans Medium" charset="0"/>
                <a:ea typeface="Google Sans Medium" charset="0"/>
                <a:cs typeface="Google Sans Medium" charset="0"/>
              </a:rPr>
              <a:t> </a:t>
            </a:r>
            <a:r>
              <a:rPr lang="en-US" sz="1200" dirty="0" err="1" smtClean="0">
                <a:solidFill>
                  <a:srgbClr val="FF0000"/>
                </a:solidFill>
                <a:latin typeface="Google Sans Medium" charset="0"/>
                <a:ea typeface="Google Sans Medium" charset="0"/>
                <a:cs typeface="Google Sans Medium" charset="0"/>
              </a:rPr>
              <a:t>menunggu</a:t>
            </a:r>
            <a:r>
              <a:rPr lang="en-US" sz="1200" dirty="0" smtClean="0">
                <a:solidFill>
                  <a:srgbClr val="FF0000"/>
                </a:solidFill>
                <a:latin typeface="Google Sans Medium" charset="0"/>
                <a:ea typeface="Google Sans Medium" charset="0"/>
                <a:cs typeface="Google Sans Medium" charset="0"/>
              </a:rPr>
              <a:t> bus </a:t>
            </a:r>
            <a:r>
              <a:rPr lang="en-US" sz="1200" dirty="0" err="1" smtClean="0">
                <a:solidFill>
                  <a:srgbClr val="FF0000"/>
                </a:solidFill>
                <a:latin typeface="Google Sans Medium" charset="0"/>
                <a:ea typeface="Google Sans Medium" charset="0"/>
                <a:cs typeface="Google Sans Medium" charset="0"/>
              </a:rPr>
              <a:t>datang</a:t>
            </a:r>
            <a:endParaRPr lang="id-ID" sz="1200" dirty="0">
              <a:solidFill>
                <a:srgbClr val="FF0000"/>
              </a:solidFill>
              <a:latin typeface="Google Sans Medium" charset="0"/>
              <a:ea typeface="Google Sans Medium" charset="0"/>
              <a:cs typeface="Google Sans Medium" charset="0"/>
            </a:endParaRPr>
          </a:p>
        </p:txBody>
      </p:sp>
      <p:sp>
        <p:nvSpPr>
          <p:cNvPr id="8" name="TextBox 7"/>
          <p:cNvSpPr txBox="1"/>
          <p:nvPr/>
        </p:nvSpPr>
        <p:spPr>
          <a:xfrm>
            <a:off x="4257871" y="4169300"/>
            <a:ext cx="3654488" cy="276999"/>
          </a:xfrm>
          <a:prstGeom prst="rect">
            <a:avLst/>
          </a:prstGeom>
          <a:noFill/>
        </p:spPr>
        <p:txBody>
          <a:bodyPr wrap="square" rtlCol="0">
            <a:spAutoFit/>
          </a:bodyPr>
          <a:lstStyle/>
          <a:p>
            <a:pPr algn="ctr"/>
            <a:r>
              <a:rPr lang="en-US" sz="1200" dirty="0" err="1" smtClean="0">
                <a:solidFill>
                  <a:srgbClr val="FFC000"/>
                </a:solidFill>
                <a:latin typeface="Google Sans Medium" charset="0"/>
                <a:ea typeface="Google Sans Medium" charset="0"/>
                <a:cs typeface="Google Sans Medium" charset="0"/>
              </a:rPr>
              <a:t>Melihat</a:t>
            </a:r>
            <a:r>
              <a:rPr lang="en-US" sz="1200" dirty="0" smtClean="0">
                <a:solidFill>
                  <a:srgbClr val="FFC000"/>
                </a:solidFill>
                <a:latin typeface="Google Sans Medium" charset="0"/>
                <a:ea typeface="Google Sans Medium" charset="0"/>
                <a:cs typeface="Google Sans Medium" charset="0"/>
              </a:rPr>
              <a:t> </a:t>
            </a:r>
            <a:r>
              <a:rPr lang="en-US" sz="1200" dirty="0" err="1" smtClean="0">
                <a:solidFill>
                  <a:srgbClr val="FFC000"/>
                </a:solidFill>
                <a:latin typeface="Google Sans Medium" charset="0"/>
                <a:ea typeface="Google Sans Medium" charset="0"/>
                <a:cs typeface="Google Sans Medium" charset="0"/>
              </a:rPr>
              <a:t>penilaian</a:t>
            </a:r>
            <a:r>
              <a:rPr lang="en-US" sz="1200" dirty="0" smtClean="0">
                <a:solidFill>
                  <a:srgbClr val="FFC000"/>
                </a:solidFill>
                <a:latin typeface="Google Sans Medium" charset="0"/>
                <a:ea typeface="Google Sans Medium" charset="0"/>
                <a:cs typeface="Google Sans Medium" charset="0"/>
              </a:rPr>
              <a:t> </a:t>
            </a:r>
            <a:r>
              <a:rPr lang="en-US" sz="1200" dirty="0" err="1" smtClean="0">
                <a:solidFill>
                  <a:srgbClr val="FFC000"/>
                </a:solidFill>
                <a:latin typeface="Google Sans Medium" charset="0"/>
                <a:ea typeface="Google Sans Medium" charset="0"/>
                <a:cs typeface="Google Sans Medium" charset="0"/>
              </a:rPr>
              <a:t>dan</a:t>
            </a:r>
            <a:r>
              <a:rPr lang="en-US" sz="1200" dirty="0" smtClean="0">
                <a:solidFill>
                  <a:srgbClr val="FFC000"/>
                </a:solidFill>
                <a:latin typeface="Google Sans Medium" charset="0"/>
                <a:ea typeface="Google Sans Medium" charset="0"/>
                <a:cs typeface="Google Sans Medium" charset="0"/>
              </a:rPr>
              <a:t> </a:t>
            </a:r>
            <a:r>
              <a:rPr lang="en-US" sz="1200" dirty="0" err="1" smtClean="0">
                <a:solidFill>
                  <a:srgbClr val="FFC000"/>
                </a:solidFill>
                <a:latin typeface="Google Sans Medium" charset="0"/>
                <a:ea typeface="Google Sans Medium" charset="0"/>
                <a:cs typeface="Google Sans Medium" charset="0"/>
              </a:rPr>
              <a:t>banyak</a:t>
            </a:r>
            <a:r>
              <a:rPr lang="en-US" sz="1200" dirty="0" smtClean="0">
                <a:solidFill>
                  <a:srgbClr val="FFC000"/>
                </a:solidFill>
                <a:latin typeface="Google Sans Medium" charset="0"/>
                <a:ea typeface="Google Sans Medium" charset="0"/>
                <a:cs typeface="Google Sans Medium" charset="0"/>
              </a:rPr>
              <a:t> download </a:t>
            </a:r>
            <a:r>
              <a:rPr lang="en-US" sz="1200" dirty="0" err="1" smtClean="0">
                <a:solidFill>
                  <a:srgbClr val="FFC000"/>
                </a:solidFill>
                <a:latin typeface="Google Sans Medium" charset="0"/>
                <a:ea typeface="Google Sans Medium" charset="0"/>
                <a:cs typeface="Google Sans Medium" charset="0"/>
              </a:rPr>
              <a:t>aplikasi</a:t>
            </a:r>
            <a:endParaRPr lang="id-ID" sz="1200" dirty="0">
              <a:solidFill>
                <a:srgbClr val="FFC000"/>
              </a:solidFill>
              <a:latin typeface="Google Sans Medium" charset="0"/>
              <a:ea typeface="Google Sans Medium" charset="0"/>
              <a:cs typeface="Google Sans Medium"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56"/>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Flow</a:t>
            </a:r>
            <a:endParaRPr sz="2400">
              <a:solidFill>
                <a:srgbClr val="5F6368"/>
              </a:solidFill>
              <a:latin typeface="Open Sans"/>
              <a:ea typeface="Open Sans"/>
              <a:cs typeface="Open Sans"/>
              <a:sym typeface="Open San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291" y="524349"/>
            <a:ext cx="3425984" cy="428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Google Shape;302;p59"/>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Wireframe Digital</a:t>
            </a:r>
            <a:endParaRPr sz="2400" dirty="0">
              <a:solidFill>
                <a:srgbClr val="5F6368"/>
              </a:solidFill>
              <a:latin typeface="Open Sans"/>
              <a:ea typeface="Open Sans"/>
              <a:cs typeface="Open Sans"/>
              <a:sym typeface="Open Sans"/>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675" y="1264272"/>
            <a:ext cx="7838925" cy="3160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07608" y="4722911"/>
            <a:ext cx="4966424" cy="307777"/>
          </a:xfrm>
          <a:prstGeom prst="rect">
            <a:avLst/>
          </a:prstGeom>
          <a:noFill/>
        </p:spPr>
        <p:txBody>
          <a:bodyPr wrap="none" rtlCol="0">
            <a:spAutoFit/>
          </a:bodyPr>
          <a:lstStyle/>
          <a:p>
            <a:r>
              <a:rPr lang="id-ID" dirty="0">
                <a:solidFill>
                  <a:schemeClr val="accent1"/>
                </a:solidFill>
                <a:hlinkClick r:id="rId4"/>
              </a:rPr>
              <a:t>https://whimsical.com/terabus-U6L3T356KSAcKB8EgxjTKW</a:t>
            </a:r>
            <a:endParaRPr lang="id-ID" dirty="0">
              <a:solidFill>
                <a:schemeClr val="accent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6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Wireframe Digital </a:t>
            </a:r>
            <a:endParaRPr sz="2400">
              <a:solidFill>
                <a:srgbClr val="5F6368"/>
              </a:solidFill>
              <a:latin typeface="Open Sans"/>
              <a:ea typeface="Open Sans"/>
              <a:cs typeface="Open Sans"/>
              <a:sym typeface="Open Sans"/>
            </a:endParaRPr>
          </a:p>
        </p:txBody>
      </p:sp>
      <p:sp>
        <p:nvSpPr>
          <p:cNvPr id="309" name="Google Shape;309;p60"/>
          <p:cNvSpPr txBox="1"/>
          <p:nvPr/>
        </p:nvSpPr>
        <p:spPr>
          <a:xfrm>
            <a:off x="517675" y="1078450"/>
            <a:ext cx="2421300" cy="180046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smtClean="0">
                <a:solidFill>
                  <a:srgbClr val="5F6368"/>
                </a:solidFill>
                <a:latin typeface="Open Sans"/>
                <a:ea typeface="Open Sans"/>
                <a:cs typeface="Open Sans"/>
                <a:sym typeface="Open Sans"/>
              </a:rPr>
              <a:t>Penampilan data posisi bus secara real time merupakan kebutuhan utama yang harus diperhatikan dalam app ini </a:t>
            </a:r>
            <a:endParaRPr dirty="0"/>
          </a:p>
        </p:txBody>
      </p:sp>
      <p:sp>
        <p:nvSpPr>
          <p:cNvPr id="315" name="Google Shape;315;p60"/>
          <p:cNvSpPr txBox="1"/>
          <p:nvPr/>
        </p:nvSpPr>
        <p:spPr>
          <a:xfrm>
            <a:off x="7518474" y="2523302"/>
            <a:ext cx="1447726"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dirty="0" smtClean="0">
                <a:solidFill>
                  <a:srgbClr val="5F6368"/>
                </a:solidFill>
                <a:latin typeface="Open Sans"/>
                <a:ea typeface="Open Sans"/>
                <a:cs typeface="Open Sans"/>
                <a:sym typeface="Open Sans"/>
              </a:rPr>
              <a:t>Maps view yang menampilakan current lokasi bus untuk memudah kan para penumpang melihat lokasi saat ini dari calon bus yang akan ditumpangi</a:t>
            </a:r>
            <a:endParaRPr sz="1000" dirty="0">
              <a:solidFill>
                <a:srgbClr val="5F6368"/>
              </a:solidFill>
              <a:latin typeface="Open Sans"/>
              <a:ea typeface="Open Sans"/>
              <a:cs typeface="Open Sans"/>
              <a:sym typeface="Open Sans"/>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5276" y="464461"/>
            <a:ext cx="1966167" cy="4111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3" name="Google Shape;313;p60"/>
          <p:cNvCxnSpPr/>
          <p:nvPr/>
        </p:nvCxnSpPr>
        <p:spPr>
          <a:xfrm rot="10800000">
            <a:off x="6462443" y="2948591"/>
            <a:ext cx="918000" cy="0"/>
          </a:xfrm>
          <a:prstGeom prst="straightConnector1">
            <a:avLst/>
          </a:prstGeom>
          <a:noFill/>
          <a:ln w="19050" cap="flat" cmpd="sng">
            <a:solidFill>
              <a:srgbClr val="F59E0B"/>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6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Wireframe Digital </a:t>
            </a:r>
            <a:endParaRPr sz="2400">
              <a:solidFill>
                <a:srgbClr val="5F6368"/>
              </a:solidFill>
              <a:latin typeface="Open Sans"/>
              <a:ea typeface="Open Sans"/>
              <a:cs typeface="Open Sans"/>
              <a:sym typeface="Open Sans"/>
            </a:endParaRPr>
          </a:p>
        </p:txBody>
      </p:sp>
      <p:sp>
        <p:nvSpPr>
          <p:cNvPr id="309" name="Google Shape;309;p60"/>
          <p:cNvSpPr txBox="1"/>
          <p:nvPr/>
        </p:nvSpPr>
        <p:spPr>
          <a:xfrm>
            <a:off x="517675" y="1078450"/>
            <a:ext cx="2421300" cy="1154132"/>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smtClean="0">
                <a:solidFill>
                  <a:srgbClr val="5F6368"/>
                </a:solidFill>
                <a:latin typeface="Open Sans"/>
                <a:ea typeface="Open Sans"/>
                <a:cs typeface="Open Sans"/>
                <a:sym typeface="Open Sans"/>
              </a:rPr>
              <a:t>Informasi yang lengkap tentang bus merupakan kebutuhan utama </a:t>
            </a:r>
            <a:endParaRPr dirty="0"/>
          </a:p>
        </p:txBody>
      </p:sp>
      <p:sp>
        <p:nvSpPr>
          <p:cNvPr id="315" name="Google Shape;315;p60"/>
          <p:cNvSpPr txBox="1"/>
          <p:nvPr/>
        </p:nvSpPr>
        <p:spPr>
          <a:xfrm>
            <a:off x="7518474" y="2523302"/>
            <a:ext cx="1447726"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id-ID" sz="1000" dirty="0">
                <a:solidFill>
                  <a:srgbClr val="5F6368"/>
                </a:solidFill>
                <a:latin typeface="Open Sans"/>
                <a:ea typeface="Open Sans"/>
                <a:cs typeface="Open Sans"/>
                <a:sym typeface="Open Sans"/>
              </a:rPr>
              <a:t>B</a:t>
            </a:r>
            <a:r>
              <a:rPr lang="en" sz="1000" dirty="0" smtClean="0">
                <a:solidFill>
                  <a:srgbClr val="5F6368"/>
                </a:solidFill>
                <a:latin typeface="Open Sans"/>
                <a:ea typeface="Open Sans"/>
                <a:cs typeface="Open Sans"/>
                <a:sym typeface="Open Sans"/>
              </a:rPr>
              <a:t>utton Love berguna untuk pengguna menambhkan sebuah bus yang dipilih dalam daftar favorit busnya</a:t>
            </a:r>
            <a:endParaRPr sz="1000" dirty="0">
              <a:solidFill>
                <a:srgbClr val="5F6368"/>
              </a:solidFill>
              <a:latin typeface="Open Sans"/>
              <a:ea typeface="Open Sans"/>
              <a:cs typeface="Open Sans"/>
              <a:sym typeface="Open Sans"/>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889" y="-117244"/>
            <a:ext cx="2525739" cy="5281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3" name="Google Shape;313;p60"/>
          <p:cNvCxnSpPr/>
          <p:nvPr/>
        </p:nvCxnSpPr>
        <p:spPr>
          <a:xfrm rot="10800000">
            <a:off x="6639628" y="2834047"/>
            <a:ext cx="918000" cy="0"/>
          </a:xfrm>
          <a:prstGeom prst="straightConnector1">
            <a:avLst/>
          </a:prstGeom>
          <a:noFill/>
          <a:ln w="19050" cap="flat" cmpd="sng">
            <a:solidFill>
              <a:srgbClr val="F59E0B"/>
            </a:solidFill>
            <a:prstDash val="solid"/>
            <a:round/>
            <a:headEnd type="none" w="med" len="med"/>
            <a:tailEnd type="triangle" w="med" len="med"/>
          </a:ln>
        </p:spPr>
      </p:cxnSp>
      <p:cxnSp>
        <p:nvCxnSpPr>
          <p:cNvPr id="9" name="Google Shape;313;p60"/>
          <p:cNvCxnSpPr/>
          <p:nvPr/>
        </p:nvCxnSpPr>
        <p:spPr>
          <a:xfrm flipV="1">
            <a:off x="4018075" y="3349592"/>
            <a:ext cx="948561" cy="115504"/>
          </a:xfrm>
          <a:prstGeom prst="straightConnector1">
            <a:avLst/>
          </a:prstGeom>
          <a:noFill/>
          <a:ln w="19050" cap="flat" cmpd="sng">
            <a:solidFill>
              <a:srgbClr val="F59E0B"/>
            </a:solidFill>
            <a:prstDash val="solid"/>
            <a:round/>
            <a:headEnd type="none" w="med" len="med"/>
            <a:tailEnd type="triangle" w="med" len="med"/>
          </a:ln>
        </p:spPr>
      </p:cxnSp>
      <p:sp>
        <p:nvSpPr>
          <p:cNvPr id="14" name="Google Shape;315;p60"/>
          <p:cNvSpPr txBox="1"/>
          <p:nvPr/>
        </p:nvSpPr>
        <p:spPr>
          <a:xfrm>
            <a:off x="2492482" y="2834169"/>
            <a:ext cx="1447726"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dirty="0" smtClean="0">
                <a:solidFill>
                  <a:srgbClr val="5F6368"/>
                </a:solidFill>
                <a:latin typeface="Open Sans"/>
                <a:ea typeface="Open Sans"/>
                <a:cs typeface="Open Sans"/>
                <a:sym typeface="Open Sans"/>
              </a:rPr>
              <a:t>Navigasi yang berguna untuk penumpang melihat foto foto fasilitas bus</a:t>
            </a:r>
            <a:endParaRPr sz="1000" dirty="0">
              <a:solidFill>
                <a:srgbClr val="5F6368"/>
              </a:solidFill>
              <a:latin typeface="Open Sans"/>
              <a:ea typeface="Open Sans"/>
              <a:cs typeface="Open Sans"/>
              <a:sym typeface="Open Sans"/>
            </a:endParaRPr>
          </a:p>
        </p:txBody>
      </p:sp>
    </p:spTree>
    <p:extLst>
      <p:ext uri="{BB962C8B-B14F-4D97-AF65-F5344CB8AC3E}">
        <p14:creationId xmlns:p14="http://schemas.microsoft.com/office/powerpoint/2010/main" val="39494506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0B981"/>
        </a:solidFill>
        <a:effectLst/>
      </p:bgPr>
    </p:bg>
    <p:spTree>
      <p:nvGrpSpPr>
        <p:cNvPr id="1" name="Shape 319"/>
        <p:cNvGrpSpPr/>
        <p:nvPr/>
      </p:nvGrpSpPr>
      <p:grpSpPr>
        <a:xfrm>
          <a:off x="0" y="0"/>
          <a:ext cx="0" cy="0"/>
          <a:chOff x="0" y="0"/>
          <a:chExt cx="0" cy="0"/>
        </a:xfrm>
      </p:grpSpPr>
      <p:sp>
        <p:nvSpPr>
          <p:cNvPr id="320" name="Google Shape;320;p61"/>
          <p:cNvSpPr txBox="1"/>
          <p:nvPr/>
        </p:nvSpPr>
        <p:spPr>
          <a:xfrm>
            <a:off x="3721275" y="2048400"/>
            <a:ext cx="39900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Design System</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Pertimbangan Aksesibilitas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p:txBody>
      </p:sp>
      <p:sp>
        <p:nvSpPr>
          <p:cNvPr id="321" name="Google Shape;321;p61"/>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Mockup &amp;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Prototype</a:t>
            </a:r>
            <a:endParaRPr sz="2400">
              <a:solidFill>
                <a:srgbClr val="FFFFFF"/>
              </a:solidFill>
              <a:latin typeface="Open Sans"/>
              <a:ea typeface="Open Sans"/>
              <a:cs typeface="Open Sans"/>
              <a:sym typeface="Open Sans"/>
            </a:endParaRPr>
          </a:p>
        </p:txBody>
      </p:sp>
      <p:cxnSp>
        <p:nvCxnSpPr>
          <p:cNvPr id="322" name="Google Shape;322;p61"/>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42"/>
          <p:cNvSpPr txBox="1"/>
          <p:nvPr/>
        </p:nvSpPr>
        <p:spPr>
          <a:xfrm>
            <a:off x="1231075" y="1604200"/>
            <a:ext cx="4086000" cy="177737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2D3E50"/>
                </a:solidFill>
                <a:latin typeface="Open Sans SemiBold"/>
                <a:ea typeface="Open Sans SemiBold"/>
                <a:cs typeface="Open Sans SemiBold"/>
                <a:sym typeface="Open Sans SemiBold"/>
              </a:rPr>
              <a:t>Penjelasan Produk: </a:t>
            </a:r>
            <a:endParaRPr dirty="0">
              <a:solidFill>
                <a:srgbClr val="2D3E50"/>
              </a:solidFill>
              <a:latin typeface="Open Sans SemiBold"/>
              <a:ea typeface="Open Sans SemiBold"/>
              <a:cs typeface="Open Sans SemiBold"/>
              <a:sym typeface="Open Sans SemiBold"/>
            </a:endParaRPr>
          </a:p>
          <a:p>
            <a:pPr marL="0" lvl="0" indent="0" algn="just" rtl="0">
              <a:lnSpc>
                <a:spcPct val="150000"/>
              </a:lnSpc>
              <a:spcBef>
                <a:spcPts val="0"/>
              </a:spcBef>
              <a:spcAft>
                <a:spcPts val="0"/>
              </a:spcAft>
              <a:buClr>
                <a:schemeClr val="dk1"/>
              </a:buClr>
              <a:buSzPts val="1100"/>
              <a:buFont typeface="Arial"/>
              <a:buNone/>
            </a:pPr>
            <a:r>
              <a:rPr lang="en" sz="1100" dirty="0" smtClean="0">
                <a:solidFill>
                  <a:srgbClr val="5F6368"/>
                </a:solidFill>
                <a:latin typeface="Open Sans"/>
                <a:ea typeface="Open Sans"/>
                <a:cs typeface="Open Sans"/>
                <a:sym typeface="Open Sans"/>
              </a:rPr>
              <a:t>TeraBus adalah aplikas yang digunakan user untuk mendeteksi lokasi terkini bus ,mendeteksi jalur bus umum , kursi kosong bus dan kemungkin tiba pada posisi user sehingga memudahkan user untuk menggunakan angkutan bus umum tanpa perlu menunggu waktu yang tidak pasti </a:t>
            </a:r>
            <a:endParaRPr sz="1100" b="1" dirty="0">
              <a:solidFill>
                <a:srgbClr val="1967D2"/>
              </a:solidFill>
              <a:latin typeface="Open Sans"/>
              <a:ea typeface="Open Sans"/>
              <a:cs typeface="Open Sans"/>
              <a:sym typeface="Open Sans"/>
            </a:endParaRPr>
          </a:p>
        </p:txBody>
      </p:sp>
      <p:sp>
        <p:nvSpPr>
          <p:cNvPr id="147" name="Google Shape;147;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48" name="Google Shape;148;p42"/>
          <p:cNvSpPr/>
          <p:nvPr/>
        </p:nvSpPr>
        <p:spPr>
          <a:xfrm>
            <a:off x="517675" y="16042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2"/>
          <p:cNvSpPr txBox="1"/>
          <p:nvPr/>
        </p:nvSpPr>
        <p:spPr>
          <a:xfrm>
            <a:off x="1231075" y="3340943"/>
            <a:ext cx="3446100" cy="76171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2D3E50"/>
                </a:solidFill>
                <a:latin typeface="Open Sans SemiBold"/>
                <a:ea typeface="Open Sans SemiBold"/>
                <a:cs typeface="Open Sans SemiBold"/>
                <a:sym typeface="Open Sans SemiBold"/>
              </a:rPr>
              <a:t>Durasi project</a:t>
            </a:r>
            <a:r>
              <a:rPr lang="en" dirty="0" smtClean="0">
                <a:solidFill>
                  <a:srgbClr val="2D3E50"/>
                </a:solidFill>
                <a:latin typeface="Open Sans SemiBold"/>
                <a:ea typeface="Open Sans SemiBold"/>
                <a:cs typeface="Open Sans SemiBold"/>
                <a:sym typeface="Open Sans SemiBold"/>
              </a:rPr>
              <a:t>:</a:t>
            </a:r>
          </a:p>
          <a:p>
            <a:pPr marL="0" lvl="0" indent="0" algn="just" rtl="0">
              <a:lnSpc>
                <a:spcPct val="150000"/>
              </a:lnSpc>
              <a:spcBef>
                <a:spcPts val="0"/>
              </a:spcBef>
              <a:spcAft>
                <a:spcPts val="0"/>
              </a:spcAft>
              <a:buClr>
                <a:schemeClr val="dk1"/>
              </a:buClr>
              <a:buSzPts val="1100"/>
              <a:buFont typeface="Arial"/>
              <a:buNone/>
            </a:pPr>
            <a:r>
              <a:rPr lang="en" sz="1100" dirty="0" smtClean="0">
                <a:solidFill>
                  <a:srgbClr val="5F6368"/>
                </a:solidFill>
                <a:latin typeface="Open Sans"/>
                <a:ea typeface="Open Sans"/>
                <a:cs typeface="Open Sans"/>
                <a:sym typeface="Open Sans"/>
              </a:rPr>
              <a:t>April  –  </a:t>
            </a:r>
            <a:r>
              <a:rPr lang="en" sz="1100" dirty="0">
                <a:solidFill>
                  <a:srgbClr val="5F6368"/>
                </a:solidFill>
                <a:latin typeface="Open Sans"/>
                <a:ea typeface="Open Sans"/>
                <a:cs typeface="Open Sans"/>
                <a:sym typeface="Open Sans"/>
              </a:rPr>
              <a:t>M</a:t>
            </a:r>
            <a:r>
              <a:rPr lang="en" sz="1100" dirty="0" smtClean="0">
                <a:solidFill>
                  <a:srgbClr val="5F6368"/>
                </a:solidFill>
                <a:latin typeface="Open Sans"/>
                <a:ea typeface="Open Sans"/>
                <a:cs typeface="Open Sans"/>
                <a:sym typeface="Open Sans"/>
              </a:rPr>
              <a:t>ei 2023</a:t>
            </a:r>
            <a:endParaRPr sz="1100" dirty="0">
              <a:solidFill>
                <a:srgbClr val="5F6368"/>
              </a:solidFill>
              <a:latin typeface="Open Sans"/>
              <a:ea typeface="Open Sans"/>
              <a:cs typeface="Open Sans"/>
              <a:sym typeface="Open Sans"/>
            </a:endParaRPr>
          </a:p>
        </p:txBody>
      </p:sp>
      <p:sp>
        <p:nvSpPr>
          <p:cNvPr id="150" name="Google Shape;150;p42"/>
          <p:cNvSpPr/>
          <p:nvPr/>
        </p:nvSpPr>
        <p:spPr>
          <a:xfrm>
            <a:off x="517675" y="3471577"/>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2"/>
          <p:cNvSpPr/>
          <p:nvPr/>
        </p:nvSpPr>
        <p:spPr>
          <a:xfrm>
            <a:off x="643388" y="3560504"/>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2" name="Google Shape;152;p42"/>
          <p:cNvSpPr/>
          <p:nvPr/>
        </p:nvSpPr>
        <p:spPr>
          <a:xfrm>
            <a:off x="610514" y="17522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923" y="705930"/>
            <a:ext cx="1462527" cy="3030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407" y="1375794"/>
            <a:ext cx="1601628" cy="321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6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a:t>
            </a:r>
            <a:endParaRPr sz="2400">
              <a:solidFill>
                <a:srgbClr val="5F6368"/>
              </a:solidFill>
              <a:latin typeface="Open Sans"/>
              <a:ea typeface="Open Sans"/>
              <a:cs typeface="Open Sans"/>
              <a:sym typeface="Open Sans"/>
            </a:endParaRPr>
          </a:p>
        </p:txBody>
      </p:sp>
      <p:sp>
        <p:nvSpPr>
          <p:cNvPr id="328" name="Google Shape;328;p62"/>
          <p:cNvSpPr txBox="1"/>
          <p:nvPr/>
        </p:nvSpPr>
        <p:spPr>
          <a:xfrm>
            <a:off x="517675" y="1522550"/>
            <a:ext cx="2421300" cy="14772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id-ID" dirty="0" smtClean="0">
                <a:solidFill>
                  <a:srgbClr val="5F6368"/>
                </a:solidFill>
                <a:latin typeface="Open Sans"/>
                <a:ea typeface="Open Sans"/>
                <a:cs typeface="Open Sans"/>
                <a:sym typeface="Open Sans"/>
              </a:rPr>
              <a:t>Pemanfaatan navigasi dan maps view untuk memaksimalkan design dan kegunaan app</a:t>
            </a:r>
            <a:endParaRPr dirty="0"/>
          </a:p>
        </p:txBody>
      </p:sp>
      <p:cxnSp>
        <p:nvCxnSpPr>
          <p:cNvPr id="332" name="Google Shape;332;p62"/>
          <p:cNvCxnSpPr/>
          <p:nvPr/>
        </p:nvCxnSpPr>
        <p:spPr>
          <a:xfrm>
            <a:off x="5749763" y="2855450"/>
            <a:ext cx="812100" cy="0"/>
          </a:xfrm>
          <a:prstGeom prst="straightConnector1">
            <a:avLst/>
          </a:prstGeom>
          <a:noFill/>
          <a:ln w="28575" cap="flat" cmpd="sng">
            <a:solidFill>
              <a:srgbClr val="10B981"/>
            </a:solidFill>
            <a:prstDash val="solid"/>
            <a:round/>
            <a:headEnd type="none" w="med" len="med"/>
            <a:tailEnd type="triangle" w="med" len="med"/>
          </a:ln>
        </p:spPr>
      </p:cxn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185" y="871478"/>
            <a:ext cx="1897712" cy="3967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7459" y="991652"/>
            <a:ext cx="1861608" cy="3801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63"/>
          <p:cNvSpPr txBox="1"/>
          <p:nvPr/>
        </p:nvSpPr>
        <p:spPr>
          <a:xfrm>
            <a:off x="517675" y="524350"/>
            <a:ext cx="2341028"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Mockup</a:t>
            </a:r>
            <a:endParaRPr sz="2400" dirty="0">
              <a:solidFill>
                <a:srgbClr val="5F6368"/>
              </a:solidFill>
              <a:latin typeface="Open Sans"/>
              <a:ea typeface="Open Sans"/>
              <a:cs typeface="Open Sans"/>
              <a:sym typeface="Open Sans"/>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074" y="1662058"/>
            <a:ext cx="1392271" cy="282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1315" y="1636329"/>
            <a:ext cx="1381486" cy="282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7797" y="1636329"/>
            <a:ext cx="1381117" cy="2846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1305" y="1636329"/>
            <a:ext cx="1405110" cy="2846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1322" y="1636329"/>
            <a:ext cx="1357714" cy="282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hlinkClick r:id="rId8"/>
          </p:cNvPr>
          <p:cNvSpPr txBox="1"/>
          <p:nvPr/>
        </p:nvSpPr>
        <p:spPr>
          <a:xfrm>
            <a:off x="6416052" y="4629520"/>
            <a:ext cx="1832984" cy="307777"/>
          </a:xfrm>
          <a:prstGeom prst="rect">
            <a:avLst/>
          </a:prstGeom>
          <a:noFill/>
        </p:spPr>
        <p:txBody>
          <a:bodyPr wrap="square" rtlCol="0">
            <a:spAutoFit/>
          </a:bodyPr>
          <a:lstStyle/>
          <a:p>
            <a:r>
              <a:rPr lang="id-ID" dirty="0" smtClean="0">
                <a:solidFill>
                  <a:schemeClr val="accent1"/>
                </a:solidFill>
                <a:hlinkClick r:id="rId8"/>
              </a:rPr>
              <a:t>Link Design TeraBus</a:t>
            </a:r>
            <a:endParaRPr lang="id-ID" dirty="0">
              <a:solidFill>
                <a:schemeClr val="accent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65"/>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Pertimbangan Aksesibilitas</a:t>
            </a:r>
            <a:endParaRPr sz="2400">
              <a:solidFill>
                <a:srgbClr val="5F6368"/>
              </a:solidFill>
              <a:latin typeface="Open Sans"/>
              <a:ea typeface="Open Sans"/>
              <a:cs typeface="Open Sans"/>
              <a:sym typeface="Open Sans"/>
            </a:endParaRPr>
          </a:p>
        </p:txBody>
      </p:sp>
      <p:sp>
        <p:nvSpPr>
          <p:cNvPr id="359" name="Google Shape;359;p65"/>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5"/>
          <p:cNvSpPr txBox="1"/>
          <p:nvPr/>
        </p:nvSpPr>
        <p:spPr>
          <a:xfrm>
            <a:off x="711325" y="1917800"/>
            <a:ext cx="20490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id-ID" sz="1200" dirty="0" smtClean="0">
                <a:solidFill>
                  <a:srgbClr val="5F6368"/>
                </a:solidFill>
                <a:latin typeface="Open Sans"/>
                <a:ea typeface="Open Sans"/>
                <a:cs typeface="Open Sans"/>
                <a:sym typeface="Open Sans"/>
              </a:rPr>
              <a:t>Menggunakan Mark Icon Bus sebagai penanda bus dan person sebagai posisi pengguna saat ini</a:t>
            </a:r>
            <a:r>
              <a:rPr lang="en" sz="1200" dirty="0" smtClean="0">
                <a:solidFill>
                  <a:srgbClr val="5F6368"/>
                </a:solidFill>
                <a:latin typeface="Open Sans"/>
                <a:ea typeface="Open Sans"/>
                <a:cs typeface="Open Sans"/>
                <a:sym typeface="Open Sans"/>
              </a:rPr>
              <a:t>.</a:t>
            </a:r>
            <a:endParaRPr sz="1200" dirty="0"/>
          </a:p>
        </p:txBody>
      </p:sp>
      <p:sp>
        <p:nvSpPr>
          <p:cNvPr id="361" name="Google Shape;361;p65"/>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5"/>
          <p:cNvSpPr txBox="1"/>
          <p:nvPr/>
        </p:nvSpPr>
        <p:spPr>
          <a:xfrm>
            <a:off x="3368925" y="1917800"/>
            <a:ext cx="204900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200" dirty="0" smtClean="0">
                <a:solidFill>
                  <a:srgbClr val="5F6368"/>
                </a:solidFill>
                <a:latin typeface="Open Sans"/>
                <a:ea typeface="Open Sans"/>
                <a:cs typeface="Open Sans"/>
                <a:sym typeface="Open Sans"/>
              </a:rPr>
              <a:t>M</a:t>
            </a:r>
            <a:r>
              <a:rPr lang="id-ID" sz="1200" dirty="0" smtClean="0">
                <a:solidFill>
                  <a:srgbClr val="5F6368"/>
                </a:solidFill>
                <a:latin typeface="Open Sans"/>
                <a:ea typeface="Open Sans"/>
                <a:cs typeface="Open Sans"/>
                <a:sym typeface="Open Sans"/>
              </a:rPr>
              <a:t>enggunakan icon dan label untuk mendeskripsikan sesuatu  </a:t>
            </a:r>
            <a:endParaRPr sz="1200" dirty="0">
              <a:solidFill>
                <a:srgbClr val="5F6368"/>
              </a:solidFill>
              <a:latin typeface="Open Sans"/>
              <a:ea typeface="Open Sans"/>
              <a:cs typeface="Open Sans"/>
              <a:sym typeface="Open Sans"/>
            </a:endParaRPr>
          </a:p>
        </p:txBody>
      </p:sp>
      <p:sp>
        <p:nvSpPr>
          <p:cNvPr id="363" name="Google Shape;363;p65"/>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5"/>
          <p:cNvSpPr txBox="1"/>
          <p:nvPr/>
        </p:nvSpPr>
        <p:spPr>
          <a:xfrm>
            <a:off x="6026525" y="1917800"/>
            <a:ext cx="20490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200" dirty="0" smtClean="0">
                <a:solidFill>
                  <a:srgbClr val="5F6368"/>
                </a:solidFill>
                <a:latin typeface="Open Sans"/>
                <a:ea typeface="Open Sans"/>
                <a:cs typeface="Open Sans"/>
                <a:sym typeface="Open Sans"/>
              </a:rPr>
              <a:t>M</a:t>
            </a:r>
            <a:r>
              <a:rPr lang="id-ID" sz="1200" dirty="0" smtClean="0">
                <a:solidFill>
                  <a:srgbClr val="5F6368"/>
                </a:solidFill>
                <a:latin typeface="Open Sans"/>
                <a:ea typeface="Open Sans"/>
                <a:cs typeface="Open Sans"/>
                <a:sym typeface="Open Sans"/>
              </a:rPr>
              <a:t>enggunakan kontras warna untuk membedakan komponen pada app tera bus</a:t>
            </a:r>
            <a:endParaRPr sz="1200" dirty="0">
              <a:solidFill>
                <a:schemeClr val="dk1"/>
              </a:solidFill>
            </a:endParaRPr>
          </a:p>
          <a:p>
            <a:pPr marL="0" lvl="0" indent="0" algn="ctr" rtl="0">
              <a:lnSpc>
                <a:spcPct val="115000"/>
              </a:lnSpc>
              <a:spcBef>
                <a:spcPts val="0"/>
              </a:spcBef>
              <a:spcAft>
                <a:spcPts val="0"/>
              </a:spcAft>
              <a:buNone/>
            </a:pPr>
            <a:endParaRPr sz="1200" dirty="0">
              <a:solidFill>
                <a:srgbClr val="5F6368"/>
              </a:solidFill>
              <a:latin typeface="Open Sans"/>
              <a:ea typeface="Open Sans"/>
              <a:cs typeface="Open Sans"/>
              <a:sym typeface="Open Sans"/>
            </a:endParaRPr>
          </a:p>
        </p:txBody>
      </p:sp>
      <p:sp>
        <p:nvSpPr>
          <p:cNvPr id="365" name="Google Shape;365;p65"/>
          <p:cNvSpPr/>
          <p:nvPr/>
        </p:nvSpPr>
        <p:spPr>
          <a:xfrm>
            <a:off x="1479175" y="1233971"/>
            <a:ext cx="513300" cy="513300"/>
          </a:xfrm>
          <a:prstGeom prst="ellipse">
            <a:avLst/>
          </a:prstGeom>
          <a:solidFill>
            <a:srgbClr val="10B98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66" name="Google Shape;366;p65"/>
          <p:cNvSpPr/>
          <p:nvPr/>
        </p:nvSpPr>
        <p:spPr>
          <a:xfrm>
            <a:off x="4136775" y="1233971"/>
            <a:ext cx="513300" cy="513300"/>
          </a:xfrm>
          <a:prstGeom prst="ellipse">
            <a:avLst/>
          </a:prstGeom>
          <a:solidFill>
            <a:srgbClr val="10B98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67" name="Google Shape;367;p65"/>
          <p:cNvSpPr/>
          <p:nvPr/>
        </p:nvSpPr>
        <p:spPr>
          <a:xfrm>
            <a:off x="6794375" y="1233971"/>
            <a:ext cx="513300" cy="513300"/>
          </a:xfrm>
          <a:prstGeom prst="ellipse">
            <a:avLst/>
          </a:prstGeom>
          <a:solidFill>
            <a:srgbClr val="10B98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6"/>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6"/>
          <p:cNvSpPr txBox="1"/>
          <p:nvPr/>
        </p:nvSpPr>
        <p:spPr>
          <a:xfrm>
            <a:off x="517675" y="52435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74" name="Google Shape;374;p66"/>
          <p:cNvSpPr txBox="1"/>
          <p:nvPr/>
        </p:nvSpPr>
        <p:spPr>
          <a:xfrm>
            <a:off x="532875" y="1793800"/>
            <a:ext cx="2224200" cy="83096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smtClean="0">
                <a:solidFill>
                  <a:srgbClr val="5F6368"/>
                </a:solidFill>
                <a:latin typeface="Open Sans"/>
                <a:ea typeface="Open Sans"/>
                <a:cs typeface="Open Sans"/>
                <a:sym typeface="Open Sans"/>
                <a:hlinkClick r:id="rId3"/>
              </a:rPr>
              <a:t>Link Prototype</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latin typeface="Open Sans"/>
              <a:ea typeface="Open Sans"/>
              <a:cs typeface="Open Sans"/>
              <a:sym typeface="Open Sans"/>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075" y="1080629"/>
            <a:ext cx="4622800" cy="312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8B5CF6"/>
        </a:solidFill>
        <a:effectLst/>
      </p:bgPr>
    </p:bg>
    <p:spTree>
      <p:nvGrpSpPr>
        <p:cNvPr id="1" name="Shape 379"/>
        <p:cNvGrpSpPr/>
        <p:nvPr/>
      </p:nvGrpSpPr>
      <p:grpSpPr>
        <a:xfrm>
          <a:off x="0" y="0"/>
          <a:ext cx="0" cy="0"/>
          <a:chOff x="0" y="0"/>
          <a:chExt cx="0" cy="0"/>
        </a:xfrm>
      </p:grpSpPr>
      <p:sp>
        <p:nvSpPr>
          <p:cNvPr id="380" name="Google Shape;380;p67"/>
          <p:cNvSpPr txBox="1"/>
          <p:nvPr/>
        </p:nvSpPr>
        <p:spPr>
          <a:xfrm>
            <a:off x="3721275" y="1886850"/>
            <a:ext cx="3990000" cy="1369800"/>
          </a:xfrm>
          <a:prstGeom prst="rect">
            <a:avLst/>
          </a:prstGeom>
          <a:noFill/>
          <a:ln>
            <a:noFill/>
          </a:ln>
        </p:spPr>
        <p:txBody>
          <a:bodyPr spcFirstLastPara="1" wrap="square" lIns="91425" tIns="91425" rIns="91425" bIns="91425" anchor="ctr" anchorCtr="0">
            <a:no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Study Plan</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Insight Hasil Test</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Modifikasi Desain Berdasarkan Insight</a:t>
            </a:r>
            <a:endParaRPr>
              <a:solidFill>
                <a:srgbClr val="FFFFFF"/>
              </a:solidFill>
              <a:latin typeface="Open Sans"/>
              <a:ea typeface="Open Sans"/>
              <a:cs typeface="Open Sans"/>
              <a:sym typeface="Open Sans"/>
            </a:endParaRPr>
          </a:p>
        </p:txBody>
      </p:sp>
      <p:sp>
        <p:nvSpPr>
          <p:cNvPr id="381" name="Google Shape;381;p67"/>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UX Research &amp;</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Testing </a:t>
            </a:r>
            <a:endParaRPr sz="2400">
              <a:solidFill>
                <a:srgbClr val="FFFFFF"/>
              </a:solidFill>
              <a:latin typeface="Open Sans"/>
              <a:ea typeface="Open Sans"/>
              <a:cs typeface="Open Sans"/>
              <a:sym typeface="Open Sans"/>
            </a:endParaRPr>
          </a:p>
        </p:txBody>
      </p:sp>
      <p:cxnSp>
        <p:nvCxnSpPr>
          <p:cNvPr id="382" name="Google Shape;382;p67"/>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8"/>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Plan</a:t>
            </a:r>
            <a:endParaRPr sz="2400">
              <a:solidFill>
                <a:srgbClr val="5F6368"/>
              </a:solidFill>
              <a:latin typeface="Open Sans"/>
              <a:ea typeface="Open Sans"/>
              <a:cs typeface="Open Sans"/>
              <a:sym typeface="Open Sans"/>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949" y="1390335"/>
            <a:ext cx="4097651" cy="2514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057" y="1337733"/>
            <a:ext cx="4503209" cy="2386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17675" y="4512733"/>
            <a:ext cx="2257349" cy="307777"/>
          </a:xfrm>
          <a:prstGeom prst="rect">
            <a:avLst/>
          </a:prstGeom>
          <a:noFill/>
        </p:spPr>
        <p:txBody>
          <a:bodyPr wrap="none" rtlCol="0">
            <a:spAutoFit/>
          </a:bodyPr>
          <a:lstStyle/>
          <a:p>
            <a:r>
              <a:rPr lang="id-ID" dirty="0" smtClean="0">
                <a:hlinkClick r:id="rId5"/>
              </a:rPr>
              <a:t>Link </a:t>
            </a:r>
            <a:r>
              <a:rPr lang="en" dirty="0">
                <a:hlinkClick r:id="rId5"/>
              </a:rPr>
              <a:t>Usability Study </a:t>
            </a:r>
            <a:r>
              <a:rPr lang="id-ID" dirty="0" smtClean="0">
                <a:hlinkClick r:id="rId5"/>
              </a:rPr>
              <a:t>P</a:t>
            </a:r>
            <a:r>
              <a:rPr lang="en" dirty="0" smtClean="0">
                <a:hlinkClick r:id="rId5"/>
              </a:rPr>
              <a:t>lan </a:t>
            </a:r>
            <a:endParaRPr lang="id-ID"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70"/>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Usability study: Insight</a:t>
            </a:r>
            <a:endParaRPr sz="2400" dirty="0">
              <a:solidFill>
                <a:srgbClr val="5F6368"/>
              </a:solidFill>
              <a:latin typeface="Open Sans"/>
              <a:ea typeface="Open Sans"/>
              <a:cs typeface="Open Sans"/>
              <a:sym typeface="Open Sans"/>
            </a:endParaRPr>
          </a:p>
        </p:txBody>
      </p:sp>
      <p:sp>
        <p:nvSpPr>
          <p:cNvPr id="402" name="Google Shape;402;p70"/>
          <p:cNvSpPr txBox="1"/>
          <p:nvPr/>
        </p:nvSpPr>
        <p:spPr>
          <a:xfrm>
            <a:off x="532875" y="1050575"/>
            <a:ext cx="7873500" cy="927916"/>
          </a:xfrm>
          <a:prstGeom prst="rect">
            <a:avLst/>
          </a:prstGeom>
          <a:noFill/>
          <a:ln>
            <a:noFill/>
          </a:ln>
        </p:spPr>
        <p:txBody>
          <a:bodyPr spcFirstLastPara="1" wrap="square" lIns="0" tIns="91425" rIns="91425" bIns="91425" anchor="t" anchorCtr="0">
            <a:spAutoFit/>
          </a:bodyPr>
          <a:lstStyle/>
          <a:p>
            <a:pPr lvl="0">
              <a:lnSpc>
                <a:spcPct val="115000"/>
              </a:lnSpc>
            </a:pPr>
            <a:r>
              <a:rPr lang="en" dirty="0">
                <a:solidFill>
                  <a:srgbClr val="5F6368"/>
                </a:solidFill>
                <a:latin typeface="Open Sans"/>
                <a:ea typeface="Open Sans"/>
                <a:cs typeface="Open Sans"/>
                <a:sym typeface="Open Sans"/>
              </a:rPr>
              <a:t>Usability </a:t>
            </a:r>
            <a:r>
              <a:rPr lang="id-ID" dirty="0" smtClean="0">
                <a:solidFill>
                  <a:srgbClr val="5F6368"/>
                </a:solidFill>
                <a:latin typeface="Open Sans"/>
                <a:ea typeface="Open Sans"/>
                <a:cs typeface="Open Sans"/>
                <a:sym typeface="Open Sans"/>
              </a:rPr>
              <a:t> study dilakukan dengan Unmoderated yang bertujuan untuk mengetahui seberapa mudah alur aplikasi digunakan , dengan 12 partisipan Mahasiswa yang sering menggunakan bus</a:t>
            </a:r>
            <a:endParaRPr dirty="0">
              <a:solidFill>
                <a:srgbClr val="5F6368"/>
              </a:solidFill>
              <a:latin typeface="Open Sans"/>
              <a:ea typeface="Open Sans"/>
              <a:cs typeface="Open Sans"/>
              <a:sym typeface="Open Sans"/>
            </a:endParaRPr>
          </a:p>
        </p:txBody>
      </p:sp>
      <p:sp>
        <p:nvSpPr>
          <p:cNvPr id="403" name="Google Shape;403;p70"/>
          <p:cNvSpPr txBox="1"/>
          <p:nvPr/>
        </p:nvSpPr>
        <p:spPr>
          <a:xfrm>
            <a:off x="456675"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8B5CF6"/>
                </a:solidFill>
                <a:latin typeface="Open Sans"/>
                <a:ea typeface="Open Sans"/>
                <a:cs typeface="Open Sans"/>
                <a:sym typeface="Open Sans"/>
              </a:rPr>
              <a:t>Insight</a:t>
            </a:r>
            <a:endParaRPr b="1">
              <a:solidFill>
                <a:srgbClr val="8B5CF6"/>
              </a:solidFill>
            </a:endParaRPr>
          </a:p>
        </p:txBody>
      </p:sp>
      <p:sp>
        <p:nvSpPr>
          <p:cNvPr id="404" name="Google Shape;404;p70"/>
          <p:cNvSpPr/>
          <p:nvPr/>
        </p:nvSpPr>
        <p:spPr>
          <a:xfrm>
            <a:off x="456675" y="2422775"/>
            <a:ext cx="7949700" cy="2063700"/>
          </a:xfrm>
          <a:prstGeom prst="rect">
            <a:avLst/>
          </a:prstGeom>
          <a:solidFill>
            <a:srgbClr val="FA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0"/>
          <p:cNvSpPr txBox="1"/>
          <p:nvPr/>
        </p:nvSpPr>
        <p:spPr>
          <a:xfrm>
            <a:off x="963300" y="2568500"/>
            <a:ext cx="72342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d-ID" dirty="0" smtClean="0">
                <a:solidFill>
                  <a:srgbClr val="5F6368"/>
                </a:solidFill>
                <a:latin typeface="Open Sans"/>
                <a:ea typeface="Open Sans"/>
                <a:cs typeface="Open Sans"/>
                <a:sym typeface="Open Sans"/>
              </a:rPr>
              <a:t>Pengguna ingin ada tanda scrollable pada tampila detail bus yang ditekan </a:t>
            </a:r>
            <a:endParaRPr dirty="0">
              <a:solidFill>
                <a:srgbClr val="5F6368"/>
              </a:solidFill>
              <a:latin typeface="Open Sans"/>
              <a:ea typeface="Open Sans"/>
              <a:cs typeface="Open Sans"/>
              <a:sym typeface="Open Sans"/>
            </a:endParaRPr>
          </a:p>
        </p:txBody>
      </p:sp>
      <p:sp>
        <p:nvSpPr>
          <p:cNvPr id="406" name="Google Shape;406;p70"/>
          <p:cNvSpPr/>
          <p:nvPr/>
        </p:nvSpPr>
        <p:spPr>
          <a:xfrm>
            <a:off x="650325" y="2631198"/>
            <a:ext cx="274800" cy="274800"/>
          </a:xfrm>
          <a:prstGeom prst="ellipse">
            <a:avLst/>
          </a:prstGeom>
          <a:solidFill>
            <a:srgbClr val="8B5CF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407" name="Google Shape;407;p70"/>
          <p:cNvSpPr txBox="1"/>
          <p:nvPr/>
        </p:nvSpPr>
        <p:spPr>
          <a:xfrm>
            <a:off x="963300" y="3198325"/>
            <a:ext cx="73548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d-ID" dirty="0" smtClean="0">
                <a:solidFill>
                  <a:srgbClr val="5F6368"/>
                </a:solidFill>
                <a:latin typeface="Open Sans"/>
                <a:ea typeface="Open Sans"/>
                <a:cs typeface="Open Sans"/>
                <a:sym typeface="Open Sans"/>
              </a:rPr>
              <a:t>Pengguna ingin tambahan fitur terkait jumlah kursi kosong pada bus</a:t>
            </a:r>
            <a:endParaRPr dirty="0">
              <a:solidFill>
                <a:srgbClr val="5F6368"/>
              </a:solidFill>
              <a:latin typeface="Open Sans"/>
              <a:ea typeface="Open Sans"/>
              <a:cs typeface="Open Sans"/>
              <a:sym typeface="Open Sans"/>
            </a:endParaRPr>
          </a:p>
        </p:txBody>
      </p:sp>
      <p:sp>
        <p:nvSpPr>
          <p:cNvPr id="408" name="Google Shape;408;p70"/>
          <p:cNvSpPr/>
          <p:nvPr/>
        </p:nvSpPr>
        <p:spPr>
          <a:xfrm>
            <a:off x="650325" y="3261023"/>
            <a:ext cx="274800" cy="274800"/>
          </a:xfrm>
          <a:prstGeom prst="ellipse">
            <a:avLst/>
          </a:prstGeom>
          <a:solidFill>
            <a:srgbClr val="8B5CF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409" name="Google Shape;409;p70"/>
          <p:cNvSpPr txBox="1"/>
          <p:nvPr/>
        </p:nvSpPr>
        <p:spPr>
          <a:xfrm>
            <a:off x="916165" y="3828150"/>
            <a:ext cx="72813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d-ID" dirty="0" smtClean="0">
                <a:solidFill>
                  <a:srgbClr val="5F6368"/>
                </a:solidFill>
                <a:latin typeface="Open Sans"/>
                <a:ea typeface="Open Sans"/>
                <a:cs typeface="Open Sans"/>
                <a:sym typeface="Open Sans"/>
              </a:rPr>
              <a:t>Pengguna ingin ada label atau penjelasn pada detail photo bus</a:t>
            </a:r>
            <a:endParaRPr dirty="0">
              <a:solidFill>
                <a:srgbClr val="5F6368"/>
              </a:solidFill>
              <a:latin typeface="Open Sans"/>
              <a:ea typeface="Open Sans"/>
              <a:cs typeface="Open Sans"/>
              <a:sym typeface="Open Sans"/>
            </a:endParaRPr>
          </a:p>
        </p:txBody>
      </p:sp>
      <p:sp>
        <p:nvSpPr>
          <p:cNvPr id="410" name="Google Shape;410;p70"/>
          <p:cNvSpPr/>
          <p:nvPr/>
        </p:nvSpPr>
        <p:spPr>
          <a:xfrm>
            <a:off x="650313" y="3890848"/>
            <a:ext cx="274800" cy="274800"/>
          </a:xfrm>
          <a:prstGeom prst="ellipse">
            <a:avLst/>
          </a:prstGeom>
          <a:solidFill>
            <a:srgbClr val="8B5CF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7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Clr>
                <a:schemeClr val="dk1"/>
              </a:buClr>
              <a:buSzPts val="1100"/>
              <a:buFont typeface="Arial"/>
              <a:buNone/>
            </a:pPr>
            <a:r>
              <a:rPr lang="en" sz="2400">
                <a:solidFill>
                  <a:srgbClr val="5F6368"/>
                </a:solidFill>
                <a:latin typeface="Open Sans"/>
                <a:ea typeface="Open Sans"/>
                <a:cs typeface="Open Sans"/>
                <a:sym typeface="Open Sans"/>
              </a:rPr>
              <a:t>Modifikasi Desain</a:t>
            </a:r>
            <a:endParaRPr sz="2400">
              <a:solidFill>
                <a:srgbClr val="5F6368"/>
              </a:solidFill>
              <a:latin typeface="Open Sans"/>
              <a:ea typeface="Open Sans"/>
              <a:cs typeface="Open Sans"/>
              <a:sym typeface="Open Sans"/>
            </a:endParaRPr>
          </a:p>
        </p:txBody>
      </p:sp>
      <p:sp>
        <p:nvSpPr>
          <p:cNvPr id="416" name="Google Shape;416;p71"/>
          <p:cNvSpPr txBox="1"/>
          <p:nvPr/>
        </p:nvSpPr>
        <p:spPr>
          <a:xfrm>
            <a:off x="517675" y="1522550"/>
            <a:ext cx="2421300" cy="180046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id-ID" dirty="0" smtClean="0">
                <a:solidFill>
                  <a:srgbClr val="5F6368"/>
                </a:solidFill>
                <a:latin typeface="Open Sans"/>
                <a:ea typeface="Open Sans"/>
                <a:cs typeface="Open Sans"/>
                <a:sym typeface="Open Sans"/>
              </a:rPr>
              <a:t>Supaya pengguna mudah memahami design pada detail, ditambahkan tombol untuk expand layar ke atas atau scroll ke atas</a:t>
            </a:r>
            <a:endParaRPr dirty="0"/>
          </a:p>
        </p:txBody>
      </p:sp>
      <p:cxnSp>
        <p:nvCxnSpPr>
          <p:cNvPr id="420" name="Google Shape;420;p71"/>
          <p:cNvCxnSpPr/>
          <p:nvPr/>
        </p:nvCxnSpPr>
        <p:spPr>
          <a:xfrm>
            <a:off x="5749763" y="2855450"/>
            <a:ext cx="812100" cy="0"/>
          </a:xfrm>
          <a:prstGeom prst="straightConnector1">
            <a:avLst/>
          </a:prstGeom>
          <a:noFill/>
          <a:ln w="28575" cap="flat" cmpd="sng">
            <a:solidFill>
              <a:srgbClr val="8B5CF6"/>
            </a:solidFill>
            <a:prstDash val="solid"/>
            <a:round/>
            <a:headEnd type="none" w="med" len="med"/>
            <a:tailEnd type="triangle" w="med" len="med"/>
          </a:ln>
        </p:spPr>
      </p:cxnSp>
      <p:sp>
        <p:nvSpPr>
          <p:cNvPr id="421" name="Google Shape;421;p71"/>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8B5CF6"/>
                </a:solidFill>
                <a:latin typeface="Open Sans"/>
                <a:ea typeface="Open Sans"/>
                <a:cs typeface="Open Sans"/>
                <a:sym typeface="Open Sans"/>
              </a:rPr>
              <a:t>Sebelum usability study</a:t>
            </a:r>
            <a:endParaRPr sz="1200">
              <a:solidFill>
                <a:srgbClr val="8B5CF6"/>
              </a:solidFill>
              <a:latin typeface="Open Sans"/>
              <a:ea typeface="Open Sans"/>
              <a:cs typeface="Open Sans"/>
              <a:sym typeface="Open Sans"/>
            </a:endParaRPr>
          </a:p>
          <a:p>
            <a:pPr marL="0" lvl="0" indent="0" algn="l" rtl="0">
              <a:spcBef>
                <a:spcPts val="0"/>
              </a:spcBef>
              <a:spcAft>
                <a:spcPts val="0"/>
              </a:spcAft>
              <a:buNone/>
            </a:pPr>
            <a:endParaRPr>
              <a:solidFill>
                <a:srgbClr val="10B981"/>
              </a:solidFill>
            </a:endParaRPr>
          </a:p>
        </p:txBody>
      </p:sp>
      <p:sp>
        <p:nvSpPr>
          <p:cNvPr id="422" name="Google Shape;422;p71"/>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8B5CF6"/>
                </a:solidFill>
                <a:latin typeface="Open Sans"/>
                <a:ea typeface="Open Sans"/>
                <a:cs typeface="Open Sans"/>
                <a:sym typeface="Open Sans"/>
              </a:rPr>
              <a:t>Setelah usability study</a:t>
            </a:r>
            <a:endParaRPr sz="1200">
              <a:solidFill>
                <a:srgbClr val="8B5CF6"/>
              </a:solidFill>
              <a:latin typeface="Open Sans"/>
              <a:ea typeface="Open Sans"/>
              <a:cs typeface="Open Sans"/>
              <a:sym typeface="Open Sans"/>
            </a:endParaRPr>
          </a:p>
          <a:p>
            <a:pPr marL="0" lvl="0" indent="0" algn="l" rtl="0">
              <a:spcBef>
                <a:spcPts val="0"/>
              </a:spcBef>
              <a:spcAft>
                <a:spcPts val="0"/>
              </a:spcAft>
              <a:buNone/>
            </a:pPr>
            <a:endParaRPr>
              <a:solidFill>
                <a:srgbClr val="10B981"/>
              </a:solidFill>
            </a:endParaRPr>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075" y="1522550"/>
            <a:ext cx="1381117" cy="2846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2409" y="1500320"/>
            <a:ext cx="1416676" cy="2908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7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Clr>
                <a:schemeClr val="dk1"/>
              </a:buClr>
              <a:buSzPts val="1100"/>
              <a:buFont typeface="Arial"/>
              <a:buNone/>
            </a:pPr>
            <a:r>
              <a:rPr lang="en" sz="2400">
                <a:solidFill>
                  <a:srgbClr val="5F6368"/>
                </a:solidFill>
                <a:latin typeface="Open Sans"/>
                <a:ea typeface="Open Sans"/>
                <a:cs typeface="Open Sans"/>
                <a:sym typeface="Open Sans"/>
              </a:rPr>
              <a:t>Modifikasi Desain</a:t>
            </a:r>
            <a:endParaRPr sz="2400">
              <a:solidFill>
                <a:srgbClr val="5F6368"/>
              </a:solidFill>
              <a:latin typeface="Open Sans"/>
              <a:ea typeface="Open Sans"/>
              <a:cs typeface="Open Sans"/>
              <a:sym typeface="Open Sans"/>
            </a:endParaRPr>
          </a:p>
        </p:txBody>
      </p:sp>
      <p:sp>
        <p:nvSpPr>
          <p:cNvPr id="416" name="Google Shape;416;p71"/>
          <p:cNvSpPr txBox="1"/>
          <p:nvPr/>
        </p:nvSpPr>
        <p:spPr>
          <a:xfrm>
            <a:off x="517675" y="1522550"/>
            <a:ext cx="2421300" cy="14772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id-ID" dirty="0" smtClean="0">
                <a:solidFill>
                  <a:srgbClr val="5F6368"/>
                </a:solidFill>
                <a:latin typeface="Open Sans"/>
                <a:ea typeface="Open Sans"/>
                <a:cs typeface="Open Sans"/>
                <a:sym typeface="Open Sans"/>
              </a:rPr>
              <a:t>Supaya pengguna mudah dalam melihat detail kursi yang tersedia saat ini didalam bus </a:t>
            </a:r>
            <a:endParaRPr dirty="0"/>
          </a:p>
        </p:txBody>
      </p:sp>
      <p:cxnSp>
        <p:nvCxnSpPr>
          <p:cNvPr id="420" name="Google Shape;420;p71"/>
          <p:cNvCxnSpPr/>
          <p:nvPr/>
        </p:nvCxnSpPr>
        <p:spPr>
          <a:xfrm>
            <a:off x="5749763" y="2855450"/>
            <a:ext cx="812100" cy="0"/>
          </a:xfrm>
          <a:prstGeom prst="straightConnector1">
            <a:avLst/>
          </a:prstGeom>
          <a:noFill/>
          <a:ln w="28575" cap="flat" cmpd="sng">
            <a:solidFill>
              <a:srgbClr val="8B5CF6"/>
            </a:solidFill>
            <a:prstDash val="solid"/>
            <a:round/>
            <a:headEnd type="none" w="med" len="med"/>
            <a:tailEnd type="triangle" w="med" len="med"/>
          </a:ln>
        </p:spPr>
      </p:cxnSp>
      <p:sp>
        <p:nvSpPr>
          <p:cNvPr id="421" name="Google Shape;421;p71"/>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8B5CF6"/>
                </a:solidFill>
                <a:latin typeface="Open Sans"/>
                <a:ea typeface="Open Sans"/>
                <a:cs typeface="Open Sans"/>
                <a:sym typeface="Open Sans"/>
              </a:rPr>
              <a:t>Sebelum usability study</a:t>
            </a:r>
            <a:endParaRPr sz="1200">
              <a:solidFill>
                <a:srgbClr val="8B5CF6"/>
              </a:solidFill>
              <a:latin typeface="Open Sans"/>
              <a:ea typeface="Open Sans"/>
              <a:cs typeface="Open Sans"/>
              <a:sym typeface="Open Sans"/>
            </a:endParaRPr>
          </a:p>
          <a:p>
            <a:pPr marL="0" lvl="0" indent="0" algn="l" rtl="0">
              <a:spcBef>
                <a:spcPts val="0"/>
              </a:spcBef>
              <a:spcAft>
                <a:spcPts val="0"/>
              </a:spcAft>
              <a:buNone/>
            </a:pPr>
            <a:endParaRPr>
              <a:solidFill>
                <a:srgbClr val="10B981"/>
              </a:solidFill>
            </a:endParaRPr>
          </a:p>
        </p:txBody>
      </p:sp>
      <p:sp>
        <p:nvSpPr>
          <p:cNvPr id="422" name="Google Shape;422;p71"/>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8B5CF6"/>
                </a:solidFill>
                <a:latin typeface="Open Sans"/>
                <a:ea typeface="Open Sans"/>
                <a:cs typeface="Open Sans"/>
                <a:sym typeface="Open Sans"/>
              </a:rPr>
              <a:t>Setelah usability study</a:t>
            </a:r>
            <a:endParaRPr sz="1200">
              <a:solidFill>
                <a:srgbClr val="8B5CF6"/>
              </a:solidFill>
              <a:latin typeface="Open Sans"/>
              <a:ea typeface="Open Sans"/>
              <a:cs typeface="Open Sans"/>
              <a:sym typeface="Open Sans"/>
            </a:endParaRPr>
          </a:p>
          <a:p>
            <a:pPr marL="0" lvl="0" indent="0" algn="l" rtl="0">
              <a:spcBef>
                <a:spcPts val="0"/>
              </a:spcBef>
              <a:spcAft>
                <a:spcPts val="0"/>
              </a:spcAft>
              <a:buNone/>
            </a:pPr>
            <a:endParaRPr>
              <a:solidFill>
                <a:srgbClr val="10B981"/>
              </a:solidFill>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2048" y="1522550"/>
            <a:ext cx="1440849" cy="2954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9977" y="1522786"/>
            <a:ext cx="1456096" cy="2954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50141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7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Clr>
                <a:schemeClr val="dk1"/>
              </a:buClr>
              <a:buSzPts val="1100"/>
              <a:buFont typeface="Arial"/>
              <a:buNone/>
            </a:pPr>
            <a:r>
              <a:rPr lang="en" sz="2400">
                <a:solidFill>
                  <a:srgbClr val="5F6368"/>
                </a:solidFill>
                <a:latin typeface="Open Sans"/>
                <a:ea typeface="Open Sans"/>
                <a:cs typeface="Open Sans"/>
                <a:sym typeface="Open Sans"/>
              </a:rPr>
              <a:t>Modifikasi Desain</a:t>
            </a:r>
            <a:endParaRPr sz="2400">
              <a:solidFill>
                <a:srgbClr val="5F6368"/>
              </a:solidFill>
              <a:latin typeface="Open Sans"/>
              <a:ea typeface="Open Sans"/>
              <a:cs typeface="Open Sans"/>
              <a:sym typeface="Open Sans"/>
            </a:endParaRPr>
          </a:p>
        </p:txBody>
      </p:sp>
      <p:sp>
        <p:nvSpPr>
          <p:cNvPr id="416" name="Google Shape;416;p71"/>
          <p:cNvSpPr txBox="1"/>
          <p:nvPr/>
        </p:nvSpPr>
        <p:spPr>
          <a:xfrm>
            <a:off x="517675" y="1522550"/>
            <a:ext cx="2421300" cy="1154132"/>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id-ID" dirty="0" smtClean="0">
                <a:solidFill>
                  <a:srgbClr val="5F6368"/>
                </a:solidFill>
                <a:latin typeface="Open Sans"/>
                <a:ea typeface="Open Sans"/>
                <a:cs typeface="Open Sans"/>
                <a:sym typeface="Open Sans"/>
              </a:rPr>
              <a:t>Agar detail photo lebih jelas ditambahkan label pada foto </a:t>
            </a:r>
            <a:endParaRPr dirty="0"/>
          </a:p>
        </p:txBody>
      </p:sp>
      <p:cxnSp>
        <p:nvCxnSpPr>
          <p:cNvPr id="420" name="Google Shape;420;p71"/>
          <p:cNvCxnSpPr/>
          <p:nvPr/>
        </p:nvCxnSpPr>
        <p:spPr>
          <a:xfrm>
            <a:off x="5749763" y="2855450"/>
            <a:ext cx="812100" cy="0"/>
          </a:xfrm>
          <a:prstGeom prst="straightConnector1">
            <a:avLst/>
          </a:prstGeom>
          <a:noFill/>
          <a:ln w="28575" cap="flat" cmpd="sng">
            <a:solidFill>
              <a:srgbClr val="8B5CF6"/>
            </a:solidFill>
            <a:prstDash val="solid"/>
            <a:round/>
            <a:headEnd type="none" w="med" len="med"/>
            <a:tailEnd type="triangle" w="med" len="med"/>
          </a:ln>
        </p:spPr>
      </p:cxnSp>
      <p:sp>
        <p:nvSpPr>
          <p:cNvPr id="421" name="Google Shape;421;p71"/>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8B5CF6"/>
                </a:solidFill>
                <a:latin typeface="Open Sans"/>
                <a:ea typeface="Open Sans"/>
                <a:cs typeface="Open Sans"/>
                <a:sym typeface="Open Sans"/>
              </a:rPr>
              <a:t>Sebelum usability study</a:t>
            </a:r>
            <a:endParaRPr sz="1200">
              <a:solidFill>
                <a:srgbClr val="8B5CF6"/>
              </a:solidFill>
              <a:latin typeface="Open Sans"/>
              <a:ea typeface="Open Sans"/>
              <a:cs typeface="Open Sans"/>
              <a:sym typeface="Open Sans"/>
            </a:endParaRPr>
          </a:p>
          <a:p>
            <a:pPr marL="0" lvl="0" indent="0" algn="l" rtl="0">
              <a:spcBef>
                <a:spcPts val="0"/>
              </a:spcBef>
              <a:spcAft>
                <a:spcPts val="0"/>
              </a:spcAft>
              <a:buNone/>
            </a:pPr>
            <a:endParaRPr>
              <a:solidFill>
                <a:srgbClr val="10B981"/>
              </a:solidFill>
            </a:endParaRPr>
          </a:p>
        </p:txBody>
      </p:sp>
      <p:sp>
        <p:nvSpPr>
          <p:cNvPr id="422" name="Google Shape;422;p71"/>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8B5CF6"/>
                </a:solidFill>
                <a:latin typeface="Open Sans"/>
                <a:ea typeface="Open Sans"/>
                <a:cs typeface="Open Sans"/>
                <a:sym typeface="Open Sans"/>
              </a:rPr>
              <a:t>Setelah usability study</a:t>
            </a:r>
            <a:endParaRPr sz="1200">
              <a:solidFill>
                <a:srgbClr val="8B5CF6"/>
              </a:solidFill>
              <a:latin typeface="Open Sans"/>
              <a:ea typeface="Open Sans"/>
              <a:cs typeface="Open Sans"/>
              <a:sym typeface="Open Sans"/>
            </a:endParaRPr>
          </a:p>
          <a:p>
            <a:pPr marL="0" lvl="0" indent="0" algn="l" rtl="0">
              <a:spcBef>
                <a:spcPts val="0"/>
              </a:spcBef>
              <a:spcAft>
                <a:spcPts val="0"/>
              </a:spcAft>
              <a:buNone/>
            </a:pPr>
            <a:endParaRPr>
              <a:solidFill>
                <a:srgbClr val="10B981"/>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750" y="1522550"/>
            <a:ext cx="1431084" cy="2945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3540" y="1522550"/>
            <a:ext cx="1440119" cy="2941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65174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43"/>
          <p:cNvSpPr txBox="1"/>
          <p:nvPr/>
        </p:nvSpPr>
        <p:spPr>
          <a:xfrm>
            <a:off x="517675" y="2237975"/>
            <a:ext cx="3765076" cy="2723792"/>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2D3E50"/>
                </a:solidFill>
                <a:latin typeface="Open Sans SemiBold"/>
                <a:ea typeface="Open Sans SemiBold"/>
                <a:cs typeface="Open Sans SemiBold"/>
                <a:sym typeface="Open Sans SemiBold"/>
              </a:rPr>
              <a:t>Masalah: </a:t>
            </a:r>
            <a:endParaRPr dirty="0">
              <a:solidFill>
                <a:srgbClr val="2D3E50"/>
              </a:solidFill>
              <a:latin typeface="Open Sans SemiBold"/>
              <a:ea typeface="Open Sans SemiBold"/>
              <a:cs typeface="Open Sans SemiBold"/>
              <a:sym typeface="Open Sans SemiBold"/>
            </a:endParaRPr>
          </a:p>
          <a:p>
            <a:pPr marL="171450" lvl="0" indent="-171450" algn="just" rtl="0">
              <a:lnSpc>
                <a:spcPct val="150000"/>
              </a:lnSpc>
              <a:spcBef>
                <a:spcPts val="0"/>
              </a:spcBef>
              <a:spcAft>
                <a:spcPts val="0"/>
              </a:spcAft>
              <a:buFont typeface="Arial" pitchFamily="34" charset="0"/>
              <a:buChar char="•"/>
            </a:pPr>
            <a:r>
              <a:rPr lang="en-US" sz="1200" dirty="0" err="1" smtClean="0">
                <a:solidFill>
                  <a:srgbClr val="5F6368"/>
                </a:solidFill>
                <a:latin typeface="Open Sans"/>
                <a:ea typeface="Open Sans"/>
                <a:cs typeface="Open Sans"/>
                <a:sym typeface="Open Sans"/>
              </a:rPr>
              <a:t>Penumpang</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kesulitan</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melihat</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lokasi</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terkini</a:t>
            </a:r>
            <a:r>
              <a:rPr lang="en-US" sz="1200" dirty="0" smtClean="0">
                <a:solidFill>
                  <a:srgbClr val="5F6368"/>
                </a:solidFill>
                <a:latin typeface="Open Sans"/>
                <a:ea typeface="Open Sans"/>
                <a:cs typeface="Open Sans"/>
                <a:sym typeface="Open Sans"/>
              </a:rPr>
              <a:t> bus</a:t>
            </a:r>
          </a:p>
          <a:p>
            <a:pPr marL="171450" lvl="0" indent="-171450" algn="just" rtl="0">
              <a:lnSpc>
                <a:spcPct val="150000"/>
              </a:lnSpc>
              <a:spcBef>
                <a:spcPts val="0"/>
              </a:spcBef>
              <a:spcAft>
                <a:spcPts val="0"/>
              </a:spcAft>
              <a:buFont typeface="Arial" pitchFamily="34" charset="0"/>
              <a:buChar char="•"/>
            </a:pPr>
            <a:r>
              <a:rPr lang="en-US" sz="1200" dirty="0" err="1" smtClean="0">
                <a:solidFill>
                  <a:srgbClr val="5F6368"/>
                </a:solidFill>
                <a:latin typeface="Open Sans"/>
                <a:ea typeface="Open Sans"/>
                <a:cs typeface="Open Sans"/>
                <a:sym typeface="Open Sans"/>
              </a:rPr>
              <a:t>Penumpang</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kesulitan</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dalam</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mengetahui</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jadwal</a:t>
            </a:r>
            <a:r>
              <a:rPr lang="en-US" sz="1200" dirty="0" smtClean="0">
                <a:solidFill>
                  <a:srgbClr val="5F6368"/>
                </a:solidFill>
                <a:latin typeface="Open Sans"/>
                <a:ea typeface="Open Sans"/>
                <a:cs typeface="Open Sans"/>
                <a:sym typeface="Open Sans"/>
              </a:rPr>
              <a:t> bus yang </a:t>
            </a:r>
            <a:r>
              <a:rPr lang="en-US" sz="1200" dirty="0" err="1" smtClean="0">
                <a:solidFill>
                  <a:srgbClr val="5F6368"/>
                </a:solidFill>
                <a:latin typeface="Open Sans"/>
                <a:ea typeface="Open Sans"/>
                <a:cs typeface="Open Sans"/>
                <a:sym typeface="Open Sans"/>
              </a:rPr>
              <a:t>berjalan</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saat</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ini</a:t>
            </a:r>
            <a:endParaRPr lang="en-US" sz="1200" dirty="0" smtClean="0">
              <a:solidFill>
                <a:srgbClr val="5F6368"/>
              </a:solidFill>
              <a:latin typeface="Open Sans"/>
              <a:ea typeface="Open Sans"/>
              <a:cs typeface="Open Sans"/>
              <a:sym typeface="Open Sans"/>
            </a:endParaRPr>
          </a:p>
          <a:p>
            <a:pPr marL="171450" lvl="0" indent="-171450" algn="just" rtl="0">
              <a:lnSpc>
                <a:spcPct val="150000"/>
              </a:lnSpc>
              <a:spcBef>
                <a:spcPts val="0"/>
              </a:spcBef>
              <a:spcAft>
                <a:spcPts val="0"/>
              </a:spcAft>
              <a:buFont typeface="Arial" pitchFamily="34" charset="0"/>
              <a:buChar char="•"/>
            </a:pPr>
            <a:r>
              <a:rPr lang="en-US" sz="1200" dirty="0" err="1" smtClean="0">
                <a:solidFill>
                  <a:srgbClr val="5F6368"/>
                </a:solidFill>
                <a:latin typeface="Open Sans"/>
                <a:ea typeface="Open Sans"/>
                <a:cs typeface="Open Sans"/>
                <a:sym typeface="Open Sans"/>
              </a:rPr>
              <a:t>Penumpang</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kesulitan</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dalam</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mengetahui</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kursi</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kosong</a:t>
            </a:r>
            <a:r>
              <a:rPr lang="en-US" sz="1200" dirty="0" smtClean="0">
                <a:solidFill>
                  <a:srgbClr val="5F6368"/>
                </a:solidFill>
                <a:latin typeface="Open Sans"/>
                <a:ea typeface="Open Sans"/>
                <a:cs typeface="Open Sans"/>
                <a:sym typeface="Open Sans"/>
              </a:rPr>
              <a:t> yang </a:t>
            </a:r>
            <a:r>
              <a:rPr lang="en-US" sz="1200" dirty="0" err="1" smtClean="0">
                <a:solidFill>
                  <a:srgbClr val="5F6368"/>
                </a:solidFill>
                <a:latin typeface="Open Sans"/>
                <a:ea typeface="Open Sans"/>
                <a:cs typeface="Open Sans"/>
                <a:sym typeface="Open Sans"/>
              </a:rPr>
              <a:t>tersedia</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dalam</a:t>
            </a:r>
            <a:r>
              <a:rPr lang="en-US" sz="1200" dirty="0" smtClean="0">
                <a:solidFill>
                  <a:srgbClr val="5F6368"/>
                </a:solidFill>
                <a:latin typeface="Open Sans"/>
                <a:ea typeface="Open Sans"/>
                <a:cs typeface="Open Sans"/>
                <a:sym typeface="Open Sans"/>
              </a:rPr>
              <a:t> bus</a:t>
            </a:r>
          </a:p>
          <a:p>
            <a:pPr marL="171450" lvl="0" indent="-171450" algn="just" rtl="0">
              <a:lnSpc>
                <a:spcPct val="150000"/>
              </a:lnSpc>
              <a:spcBef>
                <a:spcPts val="0"/>
              </a:spcBef>
              <a:spcAft>
                <a:spcPts val="0"/>
              </a:spcAft>
              <a:buFont typeface="Arial" pitchFamily="34" charset="0"/>
              <a:buChar char="•"/>
            </a:pPr>
            <a:r>
              <a:rPr lang="en-US" sz="1200" dirty="0" err="1" smtClean="0">
                <a:solidFill>
                  <a:srgbClr val="5F6368"/>
                </a:solidFill>
                <a:latin typeface="Open Sans"/>
                <a:ea typeface="Open Sans"/>
                <a:cs typeface="Open Sans"/>
                <a:sym typeface="Open Sans"/>
              </a:rPr>
              <a:t>Penumpang</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kesulitan</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dalam</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melihat</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jalur</a:t>
            </a:r>
            <a:r>
              <a:rPr lang="en-US" sz="1200" dirty="0" smtClean="0">
                <a:solidFill>
                  <a:srgbClr val="5F6368"/>
                </a:solidFill>
                <a:latin typeface="Open Sans"/>
                <a:ea typeface="Open Sans"/>
                <a:cs typeface="Open Sans"/>
                <a:sym typeface="Open Sans"/>
              </a:rPr>
              <a:t> bus </a:t>
            </a:r>
          </a:p>
          <a:p>
            <a:pPr marL="171450" lvl="0" indent="-171450" algn="just" rtl="0">
              <a:lnSpc>
                <a:spcPct val="150000"/>
              </a:lnSpc>
              <a:spcBef>
                <a:spcPts val="0"/>
              </a:spcBef>
              <a:spcAft>
                <a:spcPts val="0"/>
              </a:spcAft>
              <a:buFont typeface="Arial" pitchFamily="34" charset="0"/>
              <a:buChar char="•"/>
            </a:pPr>
            <a:r>
              <a:rPr lang="en-US" sz="1200" dirty="0" err="1" smtClean="0">
                <a:solidFill>
                  <a:srgbClr val="5F6368"/>
                </a:solidFill>
                <a:latin typeface="Open Sans"/>
                <a:ea typeface="Open Sans"/>
                <a:cs typeface="Open Sans"/>
                <a:sym typeface="Open Sans"/>
              </a:rPr>
              <a:t>Penumpang</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perlu</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menunggu</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bahkan</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hingga</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berjam</a:t>
            </a:r>
            <a:r>
              <a:rPr lang="en-US" sz="1200" dirty="0" smtClean="0">
                <a:solidFill>
                  <a:srgbClr val="5F6368"/>
                </a:solidFill>
                <a:latin typeface="Open Sans"/>
                <a:ea typeface="Open Sans"/>
                <a:cs typeface="Open Sans"/>
                <a:sym typeface="Open Sans"/>
              </a:rPr>
              <a:t> – jam </a:t>
            </a:r>
            <a:r>
              <a:rPr lang="en-US" sz="1200" dirty="0" err="1" smtClean="0">
                <a:solidFill>
                  <a:srgbClr val="5F6368"/>
                </a:solidFill>
                <a:latin typeface="Open Sans"/>
                <a:ea typeface="Open Sans"/>
                <a:cs typeface="Open Sans"/>
                <a:sym typeface="Open Sans"/>
              </a:rPr>
              <a:t>untuk</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menumpangi</a:t>
            </a:r>
            <a:r>
              <a:rPr lang="en-US" sz="1200" dirty="0" smtClean="0">
                <a:solidFill>
                  <a:srgbClr val="5F6368"/>
                </a:solidFill>
                <a:latin typeface="Open Sans"/>
                <a:ea typeface="Open Sans"/>
                <a:cs typeface="Open Sans"/>
                <a:sym typeface="Open Sans"/>
              </a:rPr>
              <a:t> bus </a:t>
            </a:r>
          </a:p>
        </p:txBody>
      </p:sp>
      <p:sp>
        <p:nvSpPr>
          <p:cNvPr id="159" name="Google Shape;159;p4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60" name="Google Shape;160;p43"/>
          <p:cNvSpPr/>
          <p:nvPr/>
        </p:nvSpPr>
        <p:spPr>
          <a:xfrm>
            <a:off x="517675"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3"/>
          <p:cNvSpPr txBox="1"/>
          <p:nvPr/>
        </p:nvSpPr>
        <p:spPr>
          <a:xfrm>
            <a:off x="4572000" y="2237975"/>
            <a:ext cx="3446100" cy="2723792"/>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2D3E50"/>
                </a:solidFill>
                <a:latin typeface="Open Sans SemiBold"/>
                <a:ea typeface="Open Sans SemiBold"/>
                <a:cs typeface="Open Sans SemiBold"/>
                <a:sym typeface="Open Sans SemiBold"/>
              </a:rPr>
              <a:t>Tujuan: </a:t>
            </a:r>
            <a:endParaRPr dirty="0">
              <a:solidFill>
                <a:srgbClr val="2D3E50"/>
              </a:solidFill>
              <a:latin typeface="Open Sans SemiBold"/>
              <a:ea typeface="Open Sans SemiBold"/>
              <a:cs typeface="Open Sans SemiBold"/>
              <a:sym typeface="Open Sans SemiBold"/>
            </a:endParaRPr>
          </a:p>
          <a:p>
            <a:pPr marL="171450" lvl="0" indent="-171450" algn="l" rtl="0">
              <a:lnSpc>
                <a:spcPct val="150000"/>
              </a:lnSpc>
              <a:spcBef>
                <a:spcPts val="0"/>
              </a:spcBef>
              <a:spcAft>
                <a:spcPts val="0"/>
              </a:spcAft>
              <a:buClr>
                <a:schemeClr val="dk1"/>
              </a:buClr>
              <a:buSzPts val="1100"/>
              <a:buFont typeface="Arial" pitchFamily="34" charset="0"/>
              <a:buChar char="•"/>
            </a:pPr>
            <a:r>
              <a:rPr lang="en" sz="1200" dirty="0" smtClean="0">
                <a:solidFill>
                  <a:srgbClr val="5F6368"/>
                </a:solidFill>
                <a:latin typeface="Open Sans"/>
                <a:ea typeface="Open Sans"/>
                <a:cs typeface="Open Sans"/>
                <a:sym typeface="Open Sans"/>
              </a:rPr>
              <a:t>Untuk memudahkan penumpang dalam memperkirakan waktu tunggu </a:t>
            </a:r>
          </a:p>
          <a:p>
            <a:pPr marL="171450" lvl="0" indent="-171450" algn="l" rtl="0">
              <a:lnSpc>
                <a:spcPct val="150000"/>
              </a:lnSpc>
              <a:spcBef>
                <a:spcPts val="0"/>
              </a:spcBef>
              <a:spcAft>
                <a:spcPts val="0"/>
              </a:spcAft>
              <a:buClr>
                <a:schemeClr val="dk1"/>
              </a:buClr>
              <a:buSzPts val="1100"/>
              <a:buFont typeface="Arial" pitchFamily="34" charset="0"/>
              <a:buChar char="•"/>
            </a:pPr>
            <a:r>
              <a:rPr lang="en" sz="1200" dirty="0" smtClean="0">
                <a:solidFill>
                  <a:srgbClr val="5F6368"/>
                </a:solidFill>
                <a:latin typeface="Open Sans"/>
                <a:ea typeface="Open Sans"/>
                <a:cs typeface="Open Sans"/>
                <a:sym typeface="Open Sans"/>
              </a:rPr>
              <a:t>Memudahkan penumpang dalam melihat jadwal bus yang melintas </a:t>
            </a:r>
          </a:p>
          <a:p>
            <a:pPr marL="171450" lvl="0" indent="-171450" algn="l" rtl="0">
              <a:lnSpc>
                <a:spcPct val="150000"/>
              </a:lnSpc>
              <a:spcBef>
                <a:spcPts val="0"/>
              </a:spcBef>
              <a:spcAft>
                <a:spcPts val="0"/>
              </a:spcAft>
              <a:buClr>
                <a:schemeClr val="dk1"/>
              </a:buClr>
              <a:buSzPts val="1100"/>
              <a:buFont typeface="Arial" pitchFamily="34" charset="0"/>
              <a:buChar char="•"/>
            </a:pPr>
            <a:r>
              <a:rPr lang="id-ID" sz="1200" dirty="0" smtClean="0">
                <a:solidFill>
                  <a:srgbClr val="5F6368"/>
                </a:solidFill>
                <a:latin typeface="Open Sans"/>
                <a:ea typeface="Open Sans"/>
                <a:cs typeface="Open Sans"/>
                <a:sym typeface="Open Sans"/>
              </a:rPr>
              <a:t>M</a:t>
            </a:r>
            <a:r>
              <a:rPr lang="en" sz="1200" dirty="0" smtClean="0">
                <a:solidFill>
                  <a:srgbClr val="5F6368"/>
                </a:solidFill>
                <a:latin typeface="Open Sans"/>
                <a:ea typeface="Open Sans"/>
                <a:cs typeface="Open Sans"/>
                <a:sym typeface="Open Sans"/>
              </a:rPr>
              <a:t>emudahkan penumpang dalam melihat kursi yang kosong pada bus</a:t>
            </a:r>
          </a:p>
          <a:p>
            <a:pPr marL="171450" lvl="0" indent="-171450" algn="l" rtl="0">
              <a:lnSpc>
                <a:spcPct val="150000"/>
              </a:lnSpc>
              <a:spcBef>
                <a:spcPts val="0"/>
              </a:spcBef>
              <a:spcAft>
                <a:spcPts val="0"/>
              </a:spcAft>
              <a:buClr>
                <a:schemeClr val="dk1"/>
              </a:buClr>
              <a:buSzPts val="1100"/>
              <a:buFont typeface="Arial" pitchFamily="34" charset="0"/>
              <a:buChar char="•"/>
            </a:pPr>
            <a:r>
              <a:rPr lang="en" sz="1200" dirty="0" smtClean="0">
                <a:solidFill>
                  <a:srgbClr val="5F6368"/>
                </a:solidFill>
                <a:latin typeface="Open Sans"/>
                <a:ea typeface="Open Sans"/>
                <a:cs typeface="Open Sans"/>
                <a:sym typeface="Open Sans"/>
              </a:rPr>
              <a:t> Memudahkan penumpang dalam melihat lokasi terkini bus</a:t>
            </a:r>
            <a:endParaRPr sz="1200" dirty="0">
              <a:solidFill>
                <a:srgbClr val="5F6368"/>
              </a:solidFill>
              <a:latin typeface="Open Sans"/>
              <a:ea typeface="Open Sans"/>
              <a:cs typeface="Open Sans"/>
              <a:sym typeface="Open Sans"/>
            </a:endParaRPr>
          </a:p>
        </p:txBody>
      </p:sp>
      <p:sp>
        <p:nvSpPr>
          <p:cNvPr id="162" name="Google Shape;162;p43"/>
          <p:cNvSpPr/>
          <p:nvPr/>
        </p:nvSpPr>
        <p:spPr>
          <a:xfrm>
            <a:off x="4572000"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3"/>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4" name="Google Shape;164;p43"/>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1C5C6"/>
        </a:solidFill>
        <a:effectLst/>
      </p:bgPr>
    </p:bg>
    <p:spTree>
      <p:nvGrpSpPr>
        <p:cNvPr id="1" name="Shape 427"/>
        <p:cNvGrpSpPr/>
        <p:nvPr/>
      </p:nvGrpSpPr>
      <p:grpSpPr>
        <a:xfrm>
          <a:off x="0" y="0"/>
          <a:ext cx="0" cy="0"/>
          <a:chOff x="0" y="0"/>
          <a:chExt cx="0" cy="0"/>
        </a:xfrm>
      </p:grpSpPr>
      <p:sp>
        <p:nvSpPr>
          <p:cNvPr id="428" name="Google Shape;428;p72"/>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429" name="Google Shape;429;p72"/>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430" name="Google Shape;430;p72"/>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73"/>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436" name="Google Shape;436;p73"/>
          <p:cNvSpPr txBox="1"/>
          <p:nvPr/>
        </p:nvSpPr>
        <p:spPr>
          <a:xfrm>
            <a:off x="539600"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11C5C6"/>
                </a:solidFill>
                <a:latin typeface="Open Sans SemiBold"/>
                <a:ea typeface="Open Sans SemiBold"/>
                <a:cs typeface="Open Sans SemiBold"/>
                <a:sym typeface="Open Sans SemiBold"/>
              </a:rPr>
              <a:t>Dampak: </a:t>
            </a:r>
          </a:p>
          <a:p>
            <a:pPr marL="0" lvl="0" indent="0" algn="l" rtl="0">
              <a:lnSpc>
                <a:spcPct val="150000"/>
              </a:lnSpc>
              <a:spcBef>
                <a:spcPts val="0"/>
              </a:spcBef>
              <a:spcAft>
                <a:spcPts val="0"/>
              </a:spcAft>
              <a:buNone/>
            </a:pPr>
            <a:r>
              <a:rPr lang="id-ID" sz="1200" dirty="0" smtClean="0">
                <a:solidFill>
                  <a:srgbClr val="5F6368"/>
                </a:solidFill>
                <a:latin typeface="Open Sans"/>
                <a:ea typeface="Open Sans"/>
                <a:cs typeface="Open Sans"/>
                <a:sym typeface="Open Sans"/>
              </a:rPr>
              <a:t>Design yang telah dibuat ini sudah terlihat simple dan mudah dipahami alurnya oleh pengguna </a:t>
            </a:r>
            <a:endParaRPr sz="1200" b="1" dirty="0">
              <a:solidFill>
                <a:srgbClr val="1967D2"/>
              </a:solidFill>
              <a:latin typeface="Open Sans"/>
              <a:ea typeface="Open Sans"/>
              <a:cs typeface="Open Sans"/>
              <a:sym typeface="Open Sans"/>
            </a:endParaRPr>
          </a:p>
        </p:txBody>
      </p:sp>
      <p:sp>
        <p:nvSpPr>
          <p:cNvPr id="437" name="Google Shape;437;p73"/>
          <p:cNvSpPr/>
          <p:nvPr/>
        </p:nvSpPr>
        <p:spPr>
          <a:xfrm>
            <a:off x="539600" y="1534000"/>
            <a:ext cx="513300" cy="513300"/>
          </a:xfrm>
          <a:prstGeom prst="ellipse">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3"/>
          <p:cNvSpPr txBox="1"/>
          <p:nvPr/>
        </p:nvSpPr>
        <p:spPr>
          <a:xfrm>
            <a:off x="4495800"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11C5C6"/>
                </a:solidFill>
                <a:latin typeface="Open Sans SemiBold"/>
                <a:ea typeface="Open Sans SemiBold"/>
                <a:cs typeface="Open Sans SemiBold"/>
                <a:sym typeface="Open Sans SemiBold"/>
              </a:rPr>
              <a:t>Pelajaran yang Didapat:</a:t>
            </a:r>
            <a:endParaRPr dirty="0">
              <a:solidFill>
                <a:srgbClr val="11C5C6"/>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id-ID" sz="1200" dirty="0" smtClean="0">
                <a:solidFill>
                  <a:srgbClr val="5F6368"/>
                </a:solidFill>
                <a:latin typeface="Open Sans"/>
                <a:ea typeface="Open Sans"/>
                <a:cs typeface="Open Sans"/>
                <a:sym typeface="Open Sans"/>
              </a:rPr>
              <a:t>Kebutuhan oleh pengguna sulit kita ketahui apabila hanya berangan angan saja dalam membuat design perlu adanya riset terkait kebutuhan tersebut</a:t>
            </a:r>
            <a:endParaRPr sz="1200" b="1" dirty="0">
              <a:solidFill>
                <a:srgbClr val="4285F4"/>
              </a:solidFill>
              <a:latin typeface="Open Sans"/>
              <a:ea typeface="Open Sans"/>
              <a:cs typeface="Open Sans"/>
              <a:sym typeface="Open Sans"/>
            </a:endParaRPr>
          </a:p>
        </p:txBody>
      </p:sp>
      <p:sp>
        <p:nvSpPr>
          <p:cNvPr id="439" name="Google Shape;439;p73"/>
          <p:cNvSpPr/>
          <p:nvPr/>
        </p:nvSpPr>
        <p:spPr>
          <a:xfrm>
            <a:off x="4495800" y="1534000"/>
            <a:ext cx="513300" cy="513300"/>
          </a:xfrm>
          <a:prstGeom prst="ellipse">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3"/>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441" name="Google Shape;441;p73"/>
          <p:cNvGrpSpPr/>
          <p:nvPr/>
        </p:nvGrpSpPr>
        <p:grpSpPr>
          <a:xfrm>
            <a:off x="4605678" y="1676963"/>
            <a:ext cx="293543" cy="227362"/>
            <a:chOff x="420350" y="238125"/>
            <a:chExt cx="6779275" cy="5238750"/>
          </a:xfrm>
        </p:grpSpPr>
        <p:sp>
          <p:nvSpPr>
            <p:cNvPr id="442" name="Google Shape;442;p73"/>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3"/>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3"/>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3"/>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4"/>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Langkah selanjutnya </a:t>
            </a:r>
            <a:endParaRPr sz="2400">
              <a:solidFill>
                <a:srgbClr val="5F6368"/>
              </a:solidFill>
              <a:latin typeface="Open Sans"/>
              <a:ea typeface="Open Sans"/>
              <a:cs typeface="Open Sans"/>
              <a:sym typeface="Open Sans"/>
            </a:endParaRPr>
          </a:p>
        </p:txBody>
      </p:sp>
      <p:sp>
        <p:nvSpPr>
          <p:cNvPr id="451" name="Google Shape;451;p74"/>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4"/>
          <p:cNvSpPr txBox="1"/>
          <p:nvPr/>
        </p:nvSpPr>
        <p:spPr>
          <a:xfrm>
            <a:off x="711325" y="1917800"/>
            <a:ext cx="20490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id-ID" sz="1200" dirty="0" smtClean="0">
                <a:solidFill>
                  <a:srgbClr val="5F6368"/>
                </a:solidFill>
                <a:latin typeface="Open Sans"/>
                <a:ea typeface="Open Sans"/>
                <a:cs typeface="Open Sans"/>
                <a:sym typeface="Open Sans"/>
              </a:rPr>
              <a:t>Pengembangan fitur design karena saya rasa ada bebera fitur yang saya lewatkan </a:t>
            </a:r>
            <a:endParaRPr sz="1200" dirty="0"/>
          </a:p>
        </p:txBody>
      </p:sp>
      <p:sp>
        <p:nvSpPr>
          <p:cNvPr id="453" name="Google Shape;453;p74"/>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4"/>
          <p:cNvSpPr txBox="1"/>
          <p:nvPr/>
        </p:nvSpPr>
        <p:spPr>
          <a:xfrm>
            <a:off x="3368925" y="1917800"/>
            <a:ext cx="2049000" cy="188356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id-ID" sz="1200" dirty="0" smtClean="0">
                <a:solidFill>
                  <a:srgbClr val="5F6368"/>
                </a:solidFill>
                <a:latin typeface="Open Sans"/>
                <a:ea typeface="Open Sans"/>
                <a:cs typeface="Open Sans"/>
                <a:sym typeface="Open Sans"/>
              </a:rPr>
              <a:t>Melakukan implement pada app sekaligus melakukan usability study untuk memastikan kebutuhan pengguna terpenuhi dengan sempurna </a:t>
            </a:r>
            <a:r>
              <a:rPr lang="en" sz="1200" dirty="0" smtClean="0">
                <a:solidFill>
                  <a:srgbClr val="5F6368"/>
                </a:solidFill>
                <a:latin typeface="Open Sans"/>
                <a:ea typeface="Open Sans"/>
                <a:cs typeface="Open Sans"/>
                <a:sym typeface="Open Sans"/>
              </a:rPr>
              <a:t>.</a:t>
            </a:r>
            <a:endParaRPr sz="1200" dirty="0">
              <a:solidFill>
                <a:schemeClr val="dk1"/>
              </a:solidFill>
            </a:endParaRPr>
          </a:p>
          <a:p>
            <a:pPr marL="0" lvl="0" indent="0" algn="ctr" rtl="0">
              <a:lnSpc>
                <a:spcPct val="115000"/>
              </a:lnSpc>
              <a:spcBef>
                <a:spcPts val="0"/>
              </a:spcBef>
              <a:spcAft>
                <a:spcPts val="0"/>
              </a:spcAft>
              <a:buNone/>
            </a:pPr>
            <a:endParaRPr sz="1200" dirty="0">
              <a:solidFill>
                <a:srgbClr val="5F6368"/>
              </a:solidFill>
              <a:latin typeface="Open Sans"/>
              <a:ea typeface="Open Sans"/>
              <a:cs typeface="Open Sans"/>
              <a:sym typeface="Open Sans"/>
            </a:endParaRPr>
          </a:p>
        </p:txBody>
      </p:sp>
      <p:sp>
        <p:nvSpPr>
          <p:cNvPr id="455" name="Google Shape;455;p74"/>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4"/>
          <p:cNvSpPr txBox="1"/>
          <p:nvPr/>
        </p:nvSpPr>
        <p:spPr>
          <a:xfrm>
            <a:off x="6026525" y="1917800"/>
            <a:ext cx="2049000" cy="188356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200" dirty="0" smtClean="0">
                <a:solidFill>
                  <a:srgbClr val="5F6368"/>
                </a:solidFill>
                <a:latin typeface="Open Sans"/>
                <a:ea typeface="Open Sans"/>
                <a:cs typeface="Open Sans"/>
                <a:sym typeface="Open Sans"/>
              </a:rPr>
              <a:t>M</a:t>
            </a:r>
            <a:r>
              <a:rPr lang="id-ID" sz="1200" dirty="0" smtClean="0">
                <a:solidFill>
                  <a:srgbClr val="5F6368"/>
                </a:solidFill>
                <a:latin typeface="Open Sans"/>
                <a:ea typeface="Open Sans"/>
                <a:cs typeface="Open Sans"/>
                <a:sym typeface="Open Sans"/>
              </a:rPr>
              <a:t>elakukan testing apabila app telah selesai , selain itu saya rasa dengan ide ini bisa untuk dibawa ke kompetisi agar semakin tahu akan kekurangan yang masih perlu di perbaiki lagi</a:t>
            </a:r>
            <a:endParaRPr sz="1200" dirty="0">
              <a:solidFill>
                <a:srgbClr val="5F6368"/>
              </a:solidFill>
              <a:latin typeface="Open Sans"/>
              <a:ea typeface="Open Sans"/>
              <a:cs typeface="Open Sans"/>
              <a:sym typeface="Open Sans"/>
            </a:endParaRPr>
          </a:p>
        </p:txBody>
      </p:sp>
      <p:sp>
        <p:nvSpPr>
          <p:cNvPr id="457" name="Google Shape;457;p74"/>
          <p:cNvSpPr/>
          <p:nvPr/>
        </p:nvSpPr>
        <p:spPr>
          <a:xfrm>
            <a:off x="1479175" y="1187633"/>
            <a:ext cx="513300" cy="513300"/>
          </a:xfrm>
          <a:prstGeom prst="ellipse">
            <a:avLst/>
          </a:prstGeom>
          <a:solidFill>
            <a:srgbClr val="11C5C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58" name="Google Shape;458;p74"/>
          <p:cNvSpPr/>
          <p:nvPr/>
        </p:nvSpPr>
        <p:spPr>
          <a:xfrm>
            <a:off x="4136775" y="1187633"/>
            <a:ext cx="513300" cy="513300"/>
          </a:xfrm>
          <a:prstGeom prst="ellipse">
            <a:avLst/>
          </a:prstGeom>
          <a:solidFill>
            <a:srgbClr val="11C5C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59" name="Google Shape;459;p74"/>
          <p:cNvSpPr/>
          <p:nvPr/>
        </p:nvSpPr>
        <p:spPr>
          <a:xfrm>
            <a:off x="6794375" y="1187633"/>
            <a:ext cx="513300" cy="513300"/>
          </a:xfrm>
          <a:prstGeom prst="ellipse">
            <a:avLst/>
          </a:prstGeom>
          <a:solidFill>
            <a:srgbClr val="11C5C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5"/>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65" name="Google Shape;465;p75"/>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75"/>
          <p:cNvSpPr txBox="1"/>
          <p:nvPr/>
        </p:nvSpPr>
        <p:spPr>
          <a:xfrm>
            <a:off x="919075" y="2461800"/>
            <a:ext cx="7136100" cy="1246465"/>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id-ID" sz="1200" dirty="0" smtClean="0">
                <a:solidFill>
                  <a:srgbClr val="5F6368"/>
                </a:solidFill>
                <a:latin typeface="Open Sans"/>
                <a:ea typeface="Open Sans"/>
                <a:cs typeface="Open Sans"/>
                <a:sym typeface="Open Sans"/>
              </a:rPr>
              <a:t>Terimakasih telah meluangkan waktu untuk melihat hasil karya saya </a:t>
            </a:r>
          </a:p>
          <a:p>
            <a:pPr marL="0" lvl="0" indent="0" algn="ctr" rtl="0">
              <a:lnSpc>
                <a:spcPct val="115000"/>
              </a:lnSpc>
              <a:spcBef>
                <a:spcPts val="0"/>
              </a:spcBef>
              <a:spcAft>
                <a:spcPts val="0"/>
              </a:spcAft>
              <a:buClr>
                <a:schemeClr val="dk1"/>
              </a:buClr>
              <a:buSzPts val="1100"/>
              <a:buFont typeface="Arial"/>
              <a:buNone/>
            </a:pPr>
            <a:r>
              <a:rPr lang="id-ID" sz="1200" dirty="0" smtClean="0">
                <a:solidFill>
                  <a:srgbClr val="5F6368"/>
                </a:solidFill>
                <a:latin typeface="Open Sans"/>
                <a:ea typeface="Open Sans"/>
                <a:cs typeface="Open Sans"/>
                <a:sym typeface="Open Sans"/>
              </a:rPr>
              <a:t>Mari kita berkolaborasi dan menyelami karya karya inspiratif bersama !</a:t>
            </a:r>
            <a:endParaRPr lang="id-ID" sz="1200"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id-ID" sz="1200" dirty="0" smtClean="0">
                <a:solidFill>
                  <a:srgbClr val="5F6368"/>
                </a:solidFill>
                <a:latin typeface="Open Sans"/>
                <a:ea typeface="Open Sans"/>
                <a:cs typeface="Open Sans"/>
                <a:sym typeface="Open Sans"/>
              </a:rPr>
              <a:t>Email : </a:t>
            </a:r>
            <a:r>
              <a:rPr lang="id-ID" sz="1200" dirty="0" smtClean="0">
                <a:solidFill>
                  <a:srgbClr val="5F6368"/>
                </a:solidFill>
                <a:latin typeface="Open Sans"/>
                <a:ea typeface="Open Sans"/>
                <a:cs typeface="Open Sans"/>
                <a:sym typeface="Open Sans"/>
                <a:hlinkClick r:id="rId3"/>
              </a:rPr>
              <a:t>tharixsakbar@gmail.com</a:t>
            </a:r>
            <a:r>
              <a:rPr lang="en" sz="1200" dirty="0" smtClean="0">
                <a:solidFill>
                  <a:srgbClr val="5F6368"/>
                </a:solidFill>
                <a:latin typeface="Open Sans"/>
                <a:ea typeface="Open Sans"/>
                <a:cs typeface="Open Sans"/>
                <a:sym typeface="Open Sans"/>
                <a:hlinkClick r:id="rId3"/>
              </a:rPr>
              <a:t> </a:t>
            </a:r>
            <a:endParaRPr sz="1200"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endParaRPr sz="1200"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endParaRPr sz="1200" b="1" dirty="0">
              <a:solidFill>
                <a:srgbClr val="1967D2"/>
              </a:solidFill>
              <a:latin typeface="Open Sans"/>
              <a:ea typeface="Open Sans"/>
              <a:cs typeface="Open Sans"/>
              <a:sym typeface="Open Sans"/>
            </a:endParaRPr>
          </a:p>
        </p:txBody>
      </p:sp>
      <p:sp>
        <p:nvSpPr>
          <p:cNvPr id="467" name="Google Shape;467;p75"/>
          <p:cNvSpPr/>
          <p:nvPr/>
        </p:nvSpPr>
        <p:spPr>
          <a:xfrm>
            <a:off x="4230475" y="1602212"/>
            <a:ext cx="513300" cy="513300"/>
          </a:xfrm>
          <a:prstGeom prst="ellipse">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75"/>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D3E50"/>
        </a:solidFill>
        <a:effectLst/>
      </p:bgPr>
    </p:bg>
    <p:spTree>
      <p:nvGrpSpPr>
        <p:cNvPr id="1" name="Shape 472"/>
        <p:cNvGrpSpPr/>
        <p:nvPr/>
      </p:nvGrpSpPr>
      <p:grpSpPr>
        <a:xfrm>
          <a:off x="0" y="0"/>
          <a:ext cx="0" cy="0"/>
          <a:chOff x="0" y="0"/>
          <a:chExt cx="0" cy="0"/>
        </a:xfrm>
      </p:grpSpPr>
      <p:sp>
        <p:nvSpPr>
          <p:cNvPr id="473" name="Google Shape;473;p76"/>
          <p:cNvSpPr txBox="1"/>
          <p:nvPr/>
        </p:nvSpPr>
        <p:spPr>
          <a:xfrm>
            <a:off x="2106450" y="2202300"/>
            <a:ext cx="4931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pen Sans"/>
                <a:ea typeface="Open Sans"/>
                <a:cs typeface="Open Sans"/>
                <a:sym typeface="Open Sans"/>
              </a:rPr>
              <a:t>Terima Kasih!</a:t>
            </a:r>
            <a:endParaRPr sz="3600">
              <a:solidFill>
                <a:srgbClr val="FFFFFF"/>
              </a:solidFill>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44"/>
          <p:cNvSpPr txBox="1"/>
          <p:nvPr/>
        </p:nvSpPr>
        <p:spPr>
          <a:xfrm>
            <a:off x="517675"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2D3E50"/>
                </a:solidFill>
                <a:latin typeface="Open Sans SemiBold"/>
                <a:ea typeface="Open Sans SemiBold"/>
                <a:cs typeface="Open Sans SemiBold"/>
                <a:sym typeface="Open Sans SemiBold"/>
              </a:rPr>
              <a:t>Posisi: </a:t>
            </a:r>
            <a:endParaRPr dirty="0">
              <a:solidFill>
                <a:srgbClr val="2D3E50"/>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smtClean="0">
                <a:solidFill>
                  <a:srgbClr val="5F6368"/>
                </a:solidFill>
                <a:latin typeface="Open Sans"/>
                <a:ea typeface="Open Sans"/>
                <a:cs typeface="Open Sans"/>
                <a:sym typeface="Open Sans"/>
              </a:rPr>
              <a:t>Ux Designer, yang bertugas dalam mendesain app dari login hinga fitur tracking. </a:t>
            </a:r>
            <a:endParaRPr sz="1200" b="1" dirty="0">
              <a:solidFill>
                <a:srgbClr val="4285F4"/>
              </a:solidFill>
              <a:latin typeface="Open Sans"/>
              <a:ea typeface="Open Sans"/>
              <a:cs typeface="Open Sans"/>
              <a:sym typeface="Open Sans"/>
            </a:endParaRPr>
          </a:p>
        </p:txBody>
      </p:sp>
      <p:sp>
        <p:nvSpPr>
          <p:cNvPr id="170" name="Google Shape;170;p44"/>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71" name="Google Shape;171;p44"/>
          <p:cNvSpPr/>
          <p:nvPr/>
        </p:nvSpPr>
        <p:spPr>
          <a:xfrm>
            <a:off x="517675"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3E50"/>
              </a:solidFill>
            </a:endParaRPr>
          </a:p>
        </p:txBody>
      </p:sp>
      <p:sp>
        <p:nvSpPr>
          <p:cNvPr id="172" name="Google Shape;172;p44"/>
          <p:cNvSpPr txBox="1"/>
          <p:nvPr/>
        </p:nvSpPr>
        <p:spPr>
          <a:xfrm>
            <a:off x="4572000"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2D3E50"/>
                </a:solidFill>
                <a:latin typeface="Open Sans SemiBold"/>
                <a:ea typeface="Open Sans SemiBold"/>
                <a:cs typeface="Open Sans SemiBold"/>
                <a:sym typeface="Open Sans SemiBold"/>
              </a:rPr>
              <a:t>Tanggung Jawab: </a:t>
            </a:r>
            <a:endParaRPr dirty="0">
              <a:solidFill>
                <a:srgbClr val="2D3E50"/>
              </a:solidFill>
              <a:latin typeface="Open Sans SemiBold"/>
              <a:ea typeface="Open Sans SemiBold"/>
              <a:cs typeface="Open Sans SemiBold"/>
              <a:sym typeface="Open Sans SemiBold"/>
            </a:endParaRPr>
          </a:p>
          <a:p>
            <a:pPr lvl="0">
              <a:lnSpc>
                <a:spcPct val="150000"/>
              </a:lnSpc>
            </a:pPr>
            <a:r>
              <a:rPr lang="id-ID" sz="1200" dirty="0">
                <a:solidFill>
                  <a:srgbClr val="5F6368"/>
                </a:solidFill>
                <a:latin typeface="Open Sans"/>
                <a:ea typeface="Open Sans"/>
                <a:cs typeface="Open Sans"/>
                <a:sym typeface="Open Sans"/>
              </a:rPr>
              <a:t>User research, membuat wireframe, membuat prototyping, </a:t>
            </a:r>
            <a:r>
              <a:rPr lang="en-US" sz="1200" dirty="0" err="1" smtClean="0">
                <a:solidFill>
                  <a:srgbClr val="5F6368"/>
                </a:solidFill>
                <a:latin typeface="Open Sans"/>
                <a:ea typeface="Open Sans"/>
                <a:cs typeface="Open Sans"/>
                <a:sym typeface="Open Sans"/>
              </a:rPr>
              <a:t>serta</a:t>
            </a:r>
            <a:r>
              <a:rPr lang="en-US" sz="1200" dirty="0" smtClean="0">
                <a:solidFill>
                  <a:srgbClr val="5F6368"/>
                </a:solidFill>
                <a:latin typeface="Open Sans"/>
                <a:ea typeface="Open Sans"/>
                <a:cs typeface="Open Sans"/>
                <a:sym typeface="Open Sans"/>
              </a:rPr>
              <a:t> </a:t>
            </a:r>
            <a:r>
              <a:rPr lang="id-ID" sz="1200" dirty="0" smtClean="0">
                <a:solidFill>
                  <a:srgbClr val="5F6368"/>
                </a:solidFill>
                <a:latin typeface="Open Sans"/>
                <a:ea typeface="Open Sans"/>
                <a:cs typeface="Open Sans"/>
                <a:sym typeface="Open Sans"/>
              </a:rPr>
              <a:t>melakukan </a:t>
            </a:r>
            <a:r>
              <a:rPr lang="id-ID" sz="1200" dirty="0">
                <a:solidFill>
                  <a:srgbClr val="5F6368"/>
                </a:solidFill>
                <a:latin typeface="Open Sans"/>
                <a:ea typeface="Open Sans"/>
                <a:cs typeface="Open Sans"/>
                <a:sym typeface="Open Sans"/>
              </a:rPr>
              <a:t>Usability Study</a:t>
            </a:r>
            <a:endParaRPr sz="1200" b="1" dirty="0">
              <a:solidFill>
                <a:srgbClr val="4285F4"/>
              </a:solidFill>
              <a:latin typeface="Open Sans"/>
              <a:ea typeface="Open Sans"/>
              <a:cs typeface="Open Sans"/>
              <a:sym typeface="Open Sans"/>
            </a:endParaRPr>
          </a:p>
        </p:txBody>
      </p:sp>
      <p:sp>
        <p:nvSpPr>
          <p:cNvPr id="173" name="Google Shape;173;p44"/>
          <p:cNvSpPr/>
          <p:nvPr/>
        </p:nvSpPr>
        <p:spPr>
          <a:xfrm>
            <a:off x="4572000"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3E50"/>
              </a:solidFill>
            </a:endParaRPr>
          </a:p>
        </p:txBody>
      </p:sp>
      <p:sp>
        <p:nvSpPr>
          <p:cNvPr id="174" name="Google Shape;174;p44"/>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5" name="Google Shape;175;p44"/>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3F5E"/>
        </a:solidFill>
        <a:effectLst/>
      </p:bgPr>
    </p:bg>
    <p:spTree>
      <p:nvGrpSpPr>
        <p:cNvPr id="1" name="Shape 179"/>
        <p:cNvGrpSpPr/>
        <p:nvPr/>
      </p:nvGrpSpPr>
      <p:grpSpPr>
        <a:xfrm>
          <a:off x="0" y="0"/>
          <a:ext cx="0" cy="0"/>
          <a:chOff x="0" y="0"/>
          <a:chExt cx="0" cy="0"/>
        </a:xfrm>
      </p:grpSpPr>
      <p:sp>
        <p:nvSpPr>
          <p:cNvPr id="180" name="Google Shape;180;p45"/>
          <p:cNvSpPr txBox="1"/>
          <p:nvPr/>
        </p:nvSpPr>
        <p:spPr>
          <a:xfrm>
            <a:off x="-460025" y="2082300"/>
            <a:ext cx="3704400" cy="1403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Empathize,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Define,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&amp; Ideate</a:t>
            </a:r>
            <a:endParaRPr sz="2400">
              <a:solidFill>
                <a:srgbClr val="FFFFFF"/>
              </a:solidFill>
              <a:latin typeface="Open Sans"/>
              <a:ea typeface="Open Sans"/>
              <a:cs typeface="Open Sans"/>
              <a:sym typeface="Open Sans"/>
            </a:endParaRPr>
          </a:p>
        </p:txBody>
      </p:sp>
      <p:sp>
        <p:nvSpPr>
          <p:cNvPr id="181" name="Google Shape;181;p45"/>
          <p:cNvSpPr txBox="1"/>
          <p:nvPr/>
        </p:nvSpPr>
        <p:spPr>
          <a:xfrm>
            <a:off x="3712425" y="1886850"/>
            <a:ext cx="39465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persona</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Brainstorming</a:t>
            </a:r>
            <a:endParaRPr>
              <a:solidFill>
                <a:srgbClr val="FFFFFF"/>
              </a:solidFill>
              <a:latin typeface="Open Sans"/>
              <a:ea typeface="Open Sans"/>
              <a:cs typeface="Open Sans"/>
              <a:sym typeface="Open Sans"/>
            </a:endParaRPr>
          </a:p>
        </p:txBody>
      </p:sp>
      <p:cxnSp>
        <p:nvCxnSpPr>
          <p:cNvPr id="182" name="Google Shape;182;p4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46"/>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User Research</a:t>
            </a:r>
            <a:endParaRPr sz="2400">
              <a:solidFill>
                <a:srgbClr val="5F6368"/>
              </a:solidFill>
              <a:latin typeface="Open Sans"/>
              <a:ea typeface="Open Sans"/>
              <a:cs typeface="Open Sans"/>
              <a:sym typeface="Open Sans"/>
            </a:endParaRPr>
          </a:p>
        </p:txBody>
      </p:sp>
      <p:sp>
        <p:nvSpPr>
          <p:cNvPr id="189" name="Google Shape;189;p46"/>
          <p:cNvSpPr txBox="1"/>
          <p:nvPr/>
        </p:nvSpPr>
        <p:spPr>
          <a:xfrm>
            <a:off x="919075" y="2461800"/>
            <a:ext cx="7136100" cy="2095928"/>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smtClean="0">
                <a:solidFill>
                  <a:srgbClr val="5F6368"/>
                </a:solidFill>
                <a:latin typeface="Open Sans"/>
                <a:ea typeface="Open Sans"/>
                <a:cs typeface="Open Sans"/>
                <a:sym typeface="Open Sans"/>
              </a:rPr>
              <a:t>“Saya telah melakukan survei kepada penumpang bus untuk mengetahui kebutuhan dengan masalah saat ini dalam penggunaan bus penumpang harus secara langsung (offline) melihat bus yang melewati atau berhenti pada tempat tunggu penumpang. Berdasarkan hasil survei yang saya dapat penumpang kesulitan dalam memperkirakan bus tiba pada lokasinya sehingga perlu melakukan persiapan lebih awal terkait barang yang akan dibawa selain itu penumpang juga sulit dalam memperkirakan bus apa yang akan melewatinya pada saat itu. Kemudian penumpang juga sulit dalam melihat kondisi kursi kosong pada bus jika harus melakukan pengecekan secara langsung dan juga penumpang kesulitan dalam mencari bus yang langsung pada tujuan yang mereka inginkan. ”</a:t>
            </a:r>
            <a:endParaRPr sz="1200" b="1" dirty="0">
              <a:solidFill>
                <a:srgbClr val="1967D2"/>
              </a:solidFill>
              <a:latin typeface="Open Sans"/>
              <a:ea typeface="Open Sans"/>
              <a:cs typeface="Open Sans"/>
              <a:sym typeface="Open Sans"/>
            </a:endParaRPr>
          </a:p>
        </p:txBody>
      </p:sp>
      <p:sp>
        <p:nvSpPr>
          <p:cNvPr id="190" name="Google Shape;190;p46"/>
          <p:cNvSpPr/>
          <p:nvPr/>
        </p:nvSpPr>
        <p:spPr>
          <a:xfrm>
            <a:off x="4230475" y="1602212"/>
            <a:ext cx="513300" cy="513300"/>
          </a:xfrm>
          <a:prstGeom prst="ellipse">
            <a:avLst/>
          </a:prstGeom>
          <a:solidFill>
            <a:srgbClr val="F43F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6"/>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7"/>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197" name="Google Shape;197;p47"/>
          <p:cNvSpPr txBox="1"/>
          <p:nvPr/>
        </p:nvSpPr>
        <p:spPr>
          <a:xfrm>
            <a:off x="441463"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smtClean="0">
                <a:solidFill>
                  <a:srgbClr val="F43F5E"/>
                </a:solidFill>
                <a:latin typeface="Open Sans SemiBold"/>
                <a:ea typeface="Open Sans SemiBold"/>
                <a:cs typeface="Open Sans SemiBold"/>
                <a:sym typeface="Open Sans SemiBold"/>
              </a:rPr>
              <a:t>Detail Bus</a:t>
            </a:r>
            <a:endParaRPr dirty="0">
              <a:solidFill>
                <a:srgbClr val="F43F5E"/>
              </a:solidFill>
              <a:latin typeface="Open Sans SemiBold"/>
              <a:ea typeface="Open Sans SemiBold"/>
              <a:cs typeface="Open Sans SemiBold"/>
              <a:sym typeface="Open Sans SemiBold"/>
            </a:endParaRPr>
          </a:p>
        </p:txBody>
      </p:sp>
      <p:sp>
        <p:nvSpPr>
          <p:cNvPr id="198" name="Google Shape;198;p47"/>
          <p:cNvSpPr txBox="1"/>
          <p:nvPr/>
        </p:nvSpPr>
        <p:spPr>
          <a:xfrm>
            <a:off x="441475" y="2522475"/>
            <a:ext cx="1872600" cy="1034099"/>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smtClean="0">
                <a:solidFill>
                  <a:srgbClr val="5F6368"/>
                </a:solidFill>
                <a:latin typeface="Open Sans"/>
                <a:ea typeface="Open Sans"/>
                <a:cs typeface="Open Sans"/>
                <a:sym typeface="Open Sans"/>
              </a:rPr>
              <a:t>Kurangnya informasi terkait detail bus seperti (gambar bus, rating bu , nama bus)</a:t>
            </a:r>
            <a:endParaRPr sz="1200" dirty="0"/>
          </a:p>
        </p:txBody>
      </p:sp>
      <p:sp>
        <p:nvSpPr>
          <p:cNvPr id="199" name="Google Shape;199;p47"/>
          <p:cNvSpPr txBox="1"/>
          <p:nvPr/>
        </p:nvSpPr>
        <p:spPr>
          <a:xfrm>
            <a:off x="2582713"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smtClean="0">
                <a:solidFill>
                  <a:srgbClr val="F43F5E"/>
                </a:solidFill>
                <a:latin typeface="Open Sans SemiBold"/>
                <a:ea typeface="Open Sans SemiBold"/>
                <a:cs typeface="Open Sans SemiBold"/>
                <a:sym typeface="Open Sans SemiBold"/>
              </a:rPr>
              <a:t>Posis</a:t>
            </a:r>
            <a:r>
              <a:rPr lang="id-ID" dirty="0" smtClean="0">
                <a:solidFill>
                  <a:srgbClr val="F43F5E"/>
                </a:solidFill>
                <a:latin typeface="Open Sans SemiBold"/>
                <a:ea typeface="Open Sans SemiBold"/>
                <a:cs typeface="Open Sans SemiBold"/>
                <a:sym typeface="Open Sans SemiBold"/>
              </a:rPr>
              <a:t>i</a:t>
            </a:r>
            <a:r>
              <a:rPr lang="en" dirty="0" smtClean="0">
                <a:solidFill>
                  <a:srgbClr val="F43F5E"/>
                </a:solidFill>
                <a:latin typeface="Open Sans SemiBold"/>
                <a:ea typeface="Open Sans SemiBold"/>
                <a:cs typeface="Open Sans SemiBold"/>
                <a:sym typeface="Open Sans SemiBold"/>
              </a:rPr>
              <a:t> Aktual Bus</a:t>
            </a:r>
            <a:endParaRPr dirty="0">
              <a:solidFill>
                <a:srgbClr val="F43F5E"/>
              </a:solidFill>
              <a:latin typeface="Open Sans SemiBold"/>
              <a:ea typeface="Open Sans SemiBold"/>
              <a:cs typeface="Open Sans SemiBold"/>
              <a:sym typeface="Open Sans SemiBold"/>
            </a:endParaRPr>
          </a:p>
        </p:txBody>
      </p:sp>
      <p:sp>
        <p:nvSpPr>
          <p:cNvPr id="200" name="Google Shape;200;p47"/>
          <p:cNvSpPr txBox="1"/>
          <p:nvPr/>
        </p:nvSpPr>
        <p:spPr>
          <a:xfrm>
            <a:off x="2582725" y="2522475"/>
            <a:ext cx="1872600" cy="609367"/>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200" dirty="0" err="1" smtClean="0">
                <a:solidFill>
                  <a:srgbClr val="5F6368"/>
                </a:solidFill>
                <a:latin typeface="Open Sans"/>
                <a:ea typeface="Open Sans"/>
                <a:cs typeface="Open Sans"/>
                <a:sym typeface="Open Sans"/>
              </a:rPr>
              <a:t>Posisi</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aktual</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secara</a:t>
            </a:r>
            <a:r>
              <a:rPr lang="en-US" sz="1200" dirty="0" smtClean="0">
                <a:solidFill>
                  <a:srgbClr val="5F6368"/>
                </a:solidFill>
                <a:latin typeface="Open Sans"/>
                <a:ea typeface="Open Sans"/>
                <a:cs typeface="Open Sans"/>
                <a:sym typeface="Open Sans"/>
              </a:rPr>
              <a:t> real</a:t>
            </a:r>
            <a:r>
              <a:rPr lang="id-ID" sz="1200" dirty="0" smtClean="0">
                <a:solidFill>
                  <a:srgbClr val="5F6368"/>
                </a:solidFill>
                <a:latin typeface="Open Sans"/>
                <a:ea typeface="Open Sans"/>
                <a:cs typeface="Open Sans"/>
                <a:sym typeface="Open Sans"/>
              </a:rPr>
              <a:t>-</a:t>
            </a:r>
            <a:r>
              <a:rPr lang="en-US" sz="1200" dirty="0" smtClean="0">
                <a:solidFill>
                  <a:srgbClr val="5F6368"/>
                </a:solidFill>
                <a:latin typeface="Open Sans"/>
                <a:ea typeface="Open Sans"/>
                <a:cs typeface="Open Sans"/>
                <a:sym typeface="Open Sans"/>
              </a:rPr>
              <a:t>time bus </a:t>
            </a:r>
            <a:endParaRPr sz="1200" dirty="0">
              <a:solidFill>
                <a:srgbClr val="5F6368"/>
              </a:solidFill>
              <a:latin typeface="Open Sans"/>
              <a:ea typeface="Open Sans"/>
              <a:cs typeface="Open Sans"/>
              <a:sym typeface="Open Sans"/>
            </a:endParaRPr>
          </a:p>
        </p:txBody>
      </p:sp>
      <p:sp>
        <p:nvSpPr>
          <p:cNvPr id="201" name="Google Shape;201;p47"/>
          <p:cNvSpPr txBox="1"/>
          <p:nvPr/>
        </p:nvSpPr>
        <p:spPr>
          <a:xfrm>
            <a:off x="4723969"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smtClean="0">
                <a:solidFill>
                  <a:srgbClr val="F43F5E"/>
                </a:solidFill>
                <a:latin typeface="Open Sans SemiBold"/>
                <a:ea typeface="Open Sans SemiBold"/>
                <a:cs typeface="Open Sans SemiBold"/>
                <a:sym typeface="Open Sans SemiBold"/>
              </a:rPr>
              <a:t>Ketersediaan</a:t>
            </a:r>
            <a:endParaRPr dirty="0">
              <a:solidFill>
                <a:srgbClr val="F43F5E"/>
              </a:solidFill>
              <a:latin typeface="Open Sans SemiBold"/>
              <a:ea typeface="Open Sans SemiBold"/>
              <a:cs typeface="Open Sans SemiBold"/>
              <a:sym typeface="Open Sans SemiBold"/>
            </a:endParaRPr>
          </a:p>
        </p:txBody>
      </p:sp>
      <p:sp>
        <p:nvSpPr>
          <p:cNvPr id="202" name="Google Shape;202;p47"/>
          <p:cNvSpPr txBox="1"/>
          <p:nvPr/>
        </p:nvSpPr>
        <p:spPr>
          <a:xfrm>
            <a:off x="4723969" y="2522475"/>
            <a:ext cx="1872600" cy="82173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err="1" smtClean="0">
                <a:solidFill>
                  <a:srgbClr val="5F6368"/>
                </a:solidFill>
                <a:latin typeface="Open Sans"/>
                <a:ea typeface="Open Sans"/>
                <a:cs typeface="Open Sans"/>
                <a:sym typeface="Open Sans"/>
              </a:rPr>
              <a:t>Kurangnya</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informasi</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terkait</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ketersedian</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kursi</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pada</a:t>
            </a:r>
            <a:r>
              <a:rPr lang="en-US" sz="1200" dirty="0" smtClean="0">
                <a:solidFill>
                  <a:srgbClr val="5F6368"/>
                </a:solidFill>
                <a:latin typeface="Open Sans"/>
                <a:ea typeface="Open Sans"/>
                <a:cs typeface="Open Sans"/>
                <a:sym typeface="Open Sans"/>
              </a:rPr>
              <a:t> bu</a:t>
            </a:r>
            <a:r>
              <a:rPr lang="en-US" sz="1200" dirty="0">
                <a:solidFill>
                  <a:srgbClr val="5F6368"/>
                </a:solidFill>
                <a:latin typeface="Open Sans"/>
                <a:ea typeface="Open Sans"/>
                <a:cs typeface="Open Sans"/>
                <a:sym typeface="Open Sans"/>
              </a:rPr>
              <a:t>s</a:t>
            </a:r>
            <a:endParaRPr sz="1200" dirty="0">
              <a:solidFill>
                <a:srgbClr val="5F6368"/>
              </a:solidFill>
              <a:latin typeface="Open Sans"/>
              <a:ea typeface="Open Sans"/>
              <a:cs typeface="Open Sans"/>
              <a:sym typeface="Open Sans"/>
            </a:endParaRPr>
          </a:p>
        </p:txBody>
      </p:sp>
      <p:sp>
        <p:nvSpPr>
          <p:cNvPr id="203" name="Google Shape;203;p47"/>
          <p:cNvSpPr txBox="1"/>
          <p:nvPr/>
        </p:nvSpPr>
        <p:spPr>
          <a:xfrm>
            <a:off x="6865219"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smtClean="0">
                <a:solidFill>
                  <a:srgbClr val="F43F5E"/>
                </a:solidFill>
                <a:latin typeface="Open Sans SemiBold"/>
                <a:ea typeface="Open Sans SemiBold"/>
                <a:cs typeface="Open Sans SemiBold"/>
                <a:sym typeface="Open Sans SemiBold"/>
              </a:rPr>
              <a:t>Jalur Bus</a:t>
            </a:r>
            <a:endParaRPr dirty="0">
              <a:solidFill>
                <a:srgbClr val="F43F5E"/>
              </a:solidFill>
              <a:latin typeface="Open Sans SemiBold"/>
              <a:ea typeface="Open Sans SemiBold"/>
              <a:cs typeface="Open Sans SemiBold"/>
              <a:sym typeface="Open Sans SemiBold"/>
            </a:endParaRPr>
          </a:p>
        </p:txBody>
      </p:sp>
      <p:sp>
        <p:nvSpPr>
          <p:cNvPr id="204" name="Google Shape;204;p47"/>
          <p:cNvSpPr txBox="1"/>
          <p:nvPr/>
        </p:nvSpPr>
        <p:spPr>
          <a:xfrm>
            <a:off x="6865219" y="2522475"/>
            <a:ext cx="1872600" cy="1246465"/>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err="1" smtClean="0">
                <a:solidFill>
                  <a:srgbClr val="5F6368"/>
                </a:solidFill>
                <a:latin typeface="Open Sans"/>
                <a:ea typeface="Open Sans"/>
                <a:cs typeface="Open Sans"/>
                <a:sym typeface="Open Sans"/>
              </a:rPr>
              <a:t>Kurangnya</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informasi</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terkait</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jalur</a:t>
            </a:r>
            <a:r>
              <a:rPr lang="en-US" sz="1200" dirty="0" smtClean="0">
                <a:solidFill>
                  <a:srgbClr val="5F6368"/>
                </a:solidFill>
                <a:latin typeface="Open Sans"/>
                <a:ea typeface="Open Sans"/>
                <a:cs typeface="Open Sans"/>
                <a:sym typeface="Open Sans"/>
              </a:rPr>
              <a:t> bus yang </a:t>
            </a:r>
            <a:r>
              <a:rPr lang="en-US" sz="1200" dirty="0" err="1" smtClean="0">
                <a:solidFill>
                  <a:srgbClr val="5F6368"/>
                </a:solidFill>
                <a:latin typeface="Open Sans"/>
                <a:ea typeface="Open Sans"/>
                <a:cs typeface="Open Sans"/>
                <a:sym typeface="Open Sans"/>
              </a:rPr>
              <a:t>akan</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dilalui</a:t>
            </a:r>
            <a:r>
              <a:rPr lang="en-US" sz="1200" dirty="0" smtClean="0">
                <a:solidFill>
                  <a:srgbClr val="5F6368"/>
                </a:solidFill>
                <a:latin typeface="Open Sans"/>
                <a:ea typeface="Open Sans"/>
                <a:cs typeface="Open Sans"/>
                <a:sym typeface="Open Sans"/>
              </a:rPr>
              <a:t> bus </a:t>
            </a:r>
            <a:r>
              <a:rPr lang="en-US" sz="1200" dirty="0" err="1" smtClean="0">
                <a:solidFill>
                  <a:srgbClr val="5F6368"/>
                </a:solidFill>
                <a:latin typeface="Open Sans"/>
                <a:ea typeface="Open Sans"/>
                <a:cs typeface="Open Sans"/>
                <a:sym typeface="Open Sans"/>
              </a:rPr>
              <a:t>dalam</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satu</a:t>
            </a:r>
            <a:r>
              <a:rPr lang="en-US" sz="1200" dirty="0" smtClean="0">
                <a:solidFill>
                  <a:srgbClr val="5F6368"/>
                </a:solidFill>
                <a:latin typeface="Open Sans"/>
                <a:ea typeface="Open Sans"/>
                <a:cs typeface="Open Sans"/>
                <a:sym typeface="Open Sans"/>
              </a:rPr>
              <a:t> kali </a:t>
            </a:r>
            <a:r>
              <a:rPr lang="en-US" sz="1200" dirty="0" err="1" smtClean="0">
                <a:solidFill>
                  <a:srgbClr val="5F6368"/>
                </a:solidFill>
                <a:latin typeface="Open Sans"/>
                <a:ea typeface="Open Sans"/>
                <a:cs typeface="Open Sans"/>
                <a:sym typeface="Open Sans"/>
              </a:rPr>
              <a:t>perjalanan</a:t>
            </a:r>
            <a:endParaRPr sz="1200" dirty="0">
              <a:solidFill>
                <a:schemeClr val="dk1"/>
              </a:solidFill>
            </a:endParaRPr>
          </a:p>
          <a:p>
            <a:pPr marL="0" lvl="0" indent="0" algn="ctr" rtl="0">
              <a:lnSpc>
                <a:spcPct val="115000"/>
              </a:lnSpc>
              <a:spcBef>
                <a:spcPts val="0"/>
              </a:spcBef>
              <a:spcAft>
                <a:spcPts val="0"/>
              </a:spcAft>
              <a:buNone/>
            </a:pPr>
            <a:endParaRPr sz="1200" dirty="0">
              <a:solidFill>
                <a:srgbClr val="5F6368"/>
              </a:solidFill>
              <a:latin typeface="Open Sans"/>
              <a:ea typeface="Open Sans"/>
              <a:cs typeface="Open Sans"/>
              <a:sym typeface="Open Sans"/>
            </a:endParaRPr>
          </a:p>
        </p:txBody>
      </p:sp>
      <p:sp>
        <p:nvSpPr>
          <p:cNvPr id="205" name="Google Shape;205;p47"/>
          <p:cNvSpPr/>
          <p:nvPr/>
        </p:nvSpPr>
        <p:spPr>
          <a:xfrm>
            <a:off x="1121125" y="1382121"/>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06" name="Google Shape;206;p47"/>
          <p:cNvSpPr/>
          <p:nvPr/>
        </p:nvSpPr>
        <p:spPr>
          <a:xfrm>
            <a:off x="3262375" y="1382121"/>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07" name="Google Shape;207;p47"/>
          <p:cNvSpPr/>
          <p:nvPr/>
        </p:nvSpPr>
        <p:spPr>
          <a:xfrm>
            <a:off x="5403625" y="1382121"/>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08" name="Google Shape;208;p47"/>
          <p:cNvSpPr/>
          <p:nvPr/>
        </p:nvSpPr>
        <p:spPr>
          <a:xfrm>
            <a:off x="7544875" y="1382121"/>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8"/>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lvl="0"/>
            <a:r>
              <a:rPr lang="en" sz="2400" dirty="0">
                <a:solidFill>
                  <a:srgbClr val="5F6368"/>
                </a:solidFill>
                <a:latin typeface="Open Sans"/>
                <a:ea typeface="Open Sans"/>
                <a:cs typeface="Open Sans"/>
                <a:sym typeface="Open Sans"/>
              </a:rPr>
              <a:t>Persona: </a:t>
            </a:r>
            <a:r>
              <a:rPr lang="id-ID" sz="2400" b="1" dirty="0" smtClean="0">
                <a:solidFill>
                  <a:srgbClr val="5F6368"/>
                </a:solidFill>
                <a:latin typeface="Open Sans"/>
                <a:ea typeface="Open Sans"/>
                <a:cs typeface="Open Sans"/>
                <a:sym typeface="Open Sans"/>
              </a:rPr>
              <a:t>Muhammad </a:t>
            </a:r>
            <a:r>
              <a:rPr lang="id-ID" sz="2400" b="1" dirty="0">
                <a:solidFill>
                  <a:srgbClr val="5F6368"/>
                </a:solidFill>
                <a:latin typeface="Open Sans"/>
                <a:ea typeface="Open Sans"/>
                <a:cs typeface="Open Sans"/>
                <a:sym typeface="Open Sans"/>
              </a:rPr>
              <a:t>Khoirul </a:t>
            </a:r>
            <a:r>
              <a:rPr lang="id-ID" sz="2400" b="1" dirty="0" smtClean="0">
                <a:solidFill>
                  <a:srgbClr val="5F6368"/>
                </a:solidFill>
                <a:latin typeface="Open Sans"/>
                <a:ea typeface="Open Sans"/>
                <a:cs typeface="Open Sans"/>
                <a:sym typeface="Open Sans"/>
              </a:rPr>
              <a:t>Rosikin</a:t>
            </a:r>
            <a:endParaRPr lang="id-ID" sz="2400" dirty="0">
              <a:solidFill>
                <a:srgbClr val="5F6368"/>
              </a:solidFill>
              <a:latin typeface="Open Sans"/>
              <a:ea typeface="Open Sans"/>
              <a:cs typeface="Open Sans"/>
              <a:sym typeface="Open Sans"/>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176" y="1078448"/>
            <a:ext cx="7024028" cy="400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9"/>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lvl="0"/>
            <a:r>
              <a:rPr lang="en" sz="2400" dirty="0">
                <a:solidFill>
                  <a:srgbClr val="5F6368"/>
                </a:solidFill>
                <a:latin typeface="Open Sans"/>
                <a:ea typeface="Open Sans"/>
                <a:cs typeface="Open Sans"/>
                <a:sym typeface="Open Sans"/>
              </a:rPr>
              <a:t>User </a:t>
            </a:r>
            <a:r>
              <a:rPr lang="en" sz="2400" dirty="0" smtClean="0">
                <a:solidFill>
                  <a:srgbClr val="5F6368"/>
                </a:solidFill>
                <a:latin typeface="Open Sans"/>
                <a:ea typeface="Open Sans"/>
                <a:cs typeface="Open Sans"/>
                <a:sym typeface="Open Sans"/>
              </a:rPr>
              <a:t>Story: </a:t>
            </a:r>
            <a:r>
              <a:rPr lang="id-ID" sz="2400" b="1" dirty="0">
                <a:solidFill>
                  <a:srgbClr val="5F6368"/>
                </a:solidFill>
                <a:latin typeface="Open Sans"/>
                <a:ea typeface="Open Sans"/>
                <a:cs typeface="Open Sans"/>
                <a:sym typeface="Open Sans"/>
              </a:rPr>
              <a:t>Muhammad Khoirul Rosikin</a:t>
            </a:r>
            <a:endParaRPr sz="2400" dirty="0">
              <a:solidFill>
                <a:srgbClr val="5F6368"/>
              </a:solidFill>
              <a:latin typeface="Open Sans"/>
              <a:ea typeface="Open Sans"/>
              <a:cs typeface="Open Sans"/>
              <a:sym typeface="Open Sans"/>
            </a:endParaRPr>
          </a:p>
        </p:txBody>
      </p:sp>
      <p:pic>
        <p:nvPicPr>
          <p:cNvPr id="220" name="Google Shape;220;p49"/>
          <p:cNvPicPr preferRelativeResize="0"/>
          <p:nvPr/>
        </p:nvPicPr>
        <p:blipFill>
          <a:blip r:embed="rId3">
            <a:alphaModFix/>
          </a:blip>
          <a:stretch>
            <a:fillRect/>
          </a:stretch>
        </p:blipFill>
        <p:spPr>
          <a:xfrm>
            <a:off x="152400" y="1468781"/>
            <a:ext cx="8839200" cy="2900363"/>
          </a:xfrm>
          <a:prstGeom prst="rect">
            <a:avLst/>
          </a:prstGeom>
          <a:noFill/>
          <a:ln>
            <a:noFill/>
          </a:ln>
        </p:spPr>
      </p:pic>
      <p:sp>
        <p:nvSpPr>
          <p:cNvPr id="4" name="Google Shape;198;p47"/>
          <p:cNvSpPr txBox="1"/>
          <p:nvPr/>
        </p:nvSpPr>
        <p:spPr>
          <a:xfrm>
            <a:off x="2444619" y="1654731"/>
            <a:ext cx="7072605" cy="414699"/>
          </a:xfrm>
          <a:prstGeom prst="rect">
            <a:avLst/>
          </a:prstGeom>
          <a:noFill/>
          <a:ln>
            <a:noFill/>
          </a:ln>
        </p:spPr>
        <p:txBody>
          <a:bodyPr spcFirstLastPara="1" wrap="square" lIns="0" tIns="91425" rIns="91425" bIns="91425" anchor="t" anchorCtr="0">
            <a:spAutoFit/>
          </a:bodyPr>
          <a:lstStyle/>
          <a:p>
            <a:pPr marL="0" lvl="0" indent="0" rtl="0">
              <a:lnSpc>
                <a:spcPct val="115000"/>
              </a:lnSpc>
              <a:spcBef>
                <a:spcPts val="0"/>
              </a:spcBef>
              <a:spcAft>
                <a:spcPts val="0"/>
              </a:spcAft>
              <a:buNone/>
            </a:pPr>
            <a:r>
              <a:rPr lang="en" sz="1300" dirty="0" smtClean="0">
                <a:solidFill>
                  <a:srgbClr val="7030A0"/>
                </a:solidFill>
                <a:latin typeface="Google Sans Medium" charset="0"/>
                <a:ea typeface="Google Sans Medium" charset="0"/>
                <a:cs typeface="Google Sans Medium" charset="0"/>
                <a:sym typeface="Open Sans"/>
              </a:rPr>
              <a:t>Mahasiswa yang sering melakukan perjalanan menggunakan angkutan umum (bus)</a:t>
            </a:r>
            <a:endParaRPr sz="1300" dirty="0">
              <a:solidFill>
                <a:srgbClr val="7030A0"/>
              </a:solidFill>
              <a:latin typeface="Google Sans Medium" charset="0"/>
              <a:ea typeface="Google Sans Medium" charset="0"/>
              <a:cs typeface="Google Sans Medium" charset="0"/>
            </a:endParaRPr>
          </a:p>
        </p:txBody>
      </p:sp>
      <p:sp>
        <p:nvSpPr>
          <p:cNvPr id="6" name="Google Shape;198;p47"/>
          <p:cNvSpPr txBox="1"/>
          <p:nvPr/>
        </p:nvSpPr>
        <p:spPr>
          <a:xfrm>
            <a:off x="2444620" y="2490405"/>
            <a:ext cx="6400800" cy="397001"/>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id-ID" sz="1200" dirty="0">
                <a:solidFill>
                  <a:srgbClr val="00B050"/>
                </a:solidFill>
                <a:latin typeface="Google Sans Medium" charset="0"/>
                <a:ea typeface="Google Sans Medium" charset="0"/>
                <a:cs typeface="Google Sans Medium" charset="0"/>
                <a:sym typeface="Open Sans"/>
              </a:rPr>
              <a:t>M</a:t>
            </a:r>
            <a:r>
              <a:rPr lang="en" sz="1200" dirty="0" smtClean="0">
                <a:solidFill>
                  <a:srgbClr val="00B050"/>
                </a:solidFill>
                <a:latin typeface="Google Sans Medium" charset="0"/>
                <a:ea typeface="Google Sans Medium" charset="0"/>
                <a:cs typeface="Google Sans Medium" charset="0"/>
                <a:sym typeface="Open Sans"/>
              </a:rPr>
              <a:t>elihat posisi bus yang ingin saya tumpangi kapanpun dan dimanapun</a:t>
            </a:r>
            <a:endParaRPr sz="1200" dirty="0">
              <a:solidFill>
                <a:srgbClr val="00B050"/>
              </a:solidFill>
              <a:latin typeface="Google Sans Medium" charset="0"/>
              <a:ea typeface="Google Sans Medium" charset="0"/>
              <a:cs typeface="Google Sans Medium" charset="0"/>
            </a:endParaRPr>
          </a:p>
        </p:txBody>
      </p:sp>
      <p:sp>
        <p:nvSpPr>
          <p:cNvPr id="7" name="Google Shape;198;p47"/>
          <p:cNvSpPr txBox="1"/>
          <p:nvPr/>
        </p:nvSpPr>
        <p:spPr>
          <a:xfrm>
            <a:off x="2382416" y="3510552"/>
            <a:ext cx="6400800" cy="414699"/>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300" dirty="0" smtClean="0">
                <a:solidFill>
                  <a:srgbClr val="FF0000"/>
                </a:solidFill>
                <a:latin typeface="Google Sans Medium" charset="0"/>
                <a:ea typeface="Google Sans Medium" charset="0"/>
                <a:cs typeface="Google Sans Medium" charset="0"/>
                <a:sym typeface="Open Sans"/>
              </a:rPr>
              <a:t>Tidak perlu menghabiskan banyak waktu tunggu (contoh kasus pinggir jalan)</a:t>
            </a:r>
            <a:endParaRPr sz="1300" dirty="0">
              <a:solidFill>
                <a:srgbClr val="FF0000"/>
              </a:solidFill>
              <a:latin typeface="Google Sans Medium" charset="0"/>
              <a:ea typeface="Google Sans Medium" charset="0"/>
              <a:cs typeface="Google Sans Medium"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1289</TotalTime>
  <Words>969</Words>
  <Application>Microsoft Office PowerPoint</Application>
  <PresentationFormat>On-screen Show (16:9)</PresentationFormat>
  <Paragraphs>154</Paragraphs>
  <Slides>34</Slides>
  <Notes>34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34</vt:i4>
      </vt:variant>
    </vt:vector>
  </HeadingPairs>
  <TitlesOfParts>
    <vt:vector size="41" baseType="lpstr">
      <vt:lpstr>Arial</vt:lpstr>
      <vt:lpstr>Open Sans</vt:lpstr>
      <vt:lpstr>Calibri</vt:lpstr>
      <vt:lpstr>Open Sans SemiBold</vt:lpstr>
      <vt:lpstr>Google Sans Medium</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THARIXS AKBAR IBNU AZIS</dc:creator>
  <cp:lastModifiedBy>Tharixs Akbar Ibnu A</cp:lastModifiedBy>
  <cp:revision>37</cp:revision>
  <dcterms:modified xsi:type="dcterms:W3CDTF">2023-05-27T10:26:02Z</dcterms:modified>
</cp:coreProperties>
</file>